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5" r:id="rId2"/>
    <p:sldId id="287" r:id="rId3"/>
    <p:sldId id="404" r:id="rId4"/>
    <p:sldId id="256" r:id="rId5"/>
    <p:sldId id="405" r:id="rId6"/>
    <p:sldId id="290" r:id="rId7"/>
    <p:sldId id="418" r:id="rId8"/>
    <p:sldId id="406" r:id="rId9"/>
    <p:sldId id="407" r:id="rId10"/>
    <p:sldId id="409" r:id="rId11"/>
    <p:sldId id="408" r:id="rId12"/>
    <p:sldId id="410" r:id="rId13"/>
    <p:sldId id="411" r:id="rId14"/>
    <p:sldId id="412" r:id="rId15"/>
    <p:sldId id="413" r:id="rId16"/>
    <p:sldId id="414" r:id="rId17"/>
    <p:sldId id="419" r:id="rId18"/>
    <p:sldId id="415" r:id="rId19"/>
    <p:sldId id="416" r:id="rId20"/>
    <p:sldId id="420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1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36" autoAdjust="0"/>
  </p:normalViewPr>
  <p:slideViewPr>
    <p:cSldViewPr snapToGrid="0">
      <p:cViewPr varScale="1">
        <p:scale>
          <a:sx n="94" d="100"/>
          <a:sy n="94" d="100"/>
        </p:scale>
        <p:origin x="119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7D722-A3D8-438C-9A73-0BD2B0C0CE0B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46115-0094-4B9D-A856-3522E2C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46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5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2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77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68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95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07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33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21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8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29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41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096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42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13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67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53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63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9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6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8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47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9492-0FBC-C4F8-1E59-C3436652B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A2A9D-D401-2E04-9D20-0B4D008EE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E7948-9DB7-F432-E2BC-C57321A4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583E-4F91-5330-24BE-D109C07C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1B5D2-BD31-8EC1-D936-82D7CE79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6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F085-7A93-571F-3C91-E98856A5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75F1D-565E-CB4D-5CCC-B99F94763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190C-53B2-CD93-97A6-E8994500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BA8A4-6289-D984-4FAD-0FA4BAD9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CB480-BAD5-7E5F-5426-5ED0FF4B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7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81B3F-F13C-41D3-4281-3CF19C645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F6136-6911-BAF1-B9FB-D8BC195F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B5ABE-2016-D865-714E-3F51C4D9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FCB2-699D-5D4B-95A1-5CE4D603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7902-D6EE-5DE1-38CD-0D8F0F2E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78C1-9E9D-B5EB-9996-B9A8471B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9FAC1-4202-D351-58C6-7787A4F2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31B8-8242-25D7-4686-08BFB33B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7D703-FFC3-FCF8-FA04-7C2246BA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3AB4F-4EFE-4D55-B191-2455EE66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7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7EAC-D989-0EFF-C250-93910E84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04E58-B047-0ED8-A339-2B508C062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B6A0-54C7-FD76-8E56-A8BDEA6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51042-634A-C3C7-4AC4-98690111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CC6C7-5A0C-B50C-E012-400F5B0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7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EE04-0A35-26D0-FDF7-6231A31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3846-A8AA-236A-B11D-CDFF48C1F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5AB62-D290-1340-3192-EC72016B5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8D678-9FA8-7D67-D3FB-CE84A450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48227-D2D7-47BA-6BF5-E6B619E8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3A6C9-846A-5998-A80B-35828155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2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2876-2555-935D-E0CF-D94AFB0A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B979A-455C-F0C2-ABD7-C419610EB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7D72D-993E-8421-302E-A9CF9CEEF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BFD67-FE72-8D87-BE9E-A8320CBD1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40573-D0C8-66E1-6567-A0404FA99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98175-9517-CD92-3F5D-81953066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A29D-0311-31A1-FBBA-5A44A68C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CA754-82AD-0B32-FDF6-5EE03C5D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1784-8C07-27C0-DF96-BBD7FDCE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08FED-3CE8-1F18-4019-3F96AA4A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945EC-30CF-154C-A51A-3800F96D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E641E-1902-376F-47A0-BACF6A96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30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4D675-55C0-8029-76F8-B5E5022B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9C12-A503-CD32-5621-79E2F5A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45879-0861-0BB0-9109-25535A2A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3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29CF-717C-B967-5F27-649658319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095EA-16C4-58C1-D9CA-015AE08D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78B81-F9D1-9D27-764D-C388C9D96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A015F-B23B-CDC3-C605-8A9EE7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02C76-6046-56A8-22C2-8DAA6ABF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82D5E-324F-B805-30EB-6C10DF7C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2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45BF-6E5E-3801-AEDC-467811B3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3B8CC-53B9-E946-AA6A-21D0DAC38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17F54-44A5-7F51-5544-91409B23B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6F7B9-F4F4-3DAC-666C-1452B22E3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AA27A-8331-D88F-4C6C-F76231DA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1C562-E371-4882-9D36-6F4FBBEA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0EC72-D6B2-DF43-20C9-71BD6786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8B6FA-CC24-8F23-8B1F-1FD6D9B29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76181-F29A-97F9-9C70-50D30125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3437E-3762-40C1-A4B4-6DA5DA47A08E}" type="datetimeFigureOut">
              <a:rPr lang="en-US" smtClean="0"/>
              <a:t>2023-07-06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BC6B-BA8E-AA61-A807-1640642F8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11CFB-86B8-37BD-2D5E-93DD00B42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microsoft.com/office/2017/06/relationships/model3d" Target="../media/model3d4.glb"/><Relationship Id="rId5" Type="http://schemas.microsoft.com/office/2017/06/relationships/model3d" Target="../media/model3d2.glb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microsoft.com/office/2017/06/relationships/model3d" Target="../media/model3d5.glb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361300" y="3369799"/>
            <a:ext cx="3136880" cy="2333765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9E636-CA3C-4DD1-88E5-CCC4F0C3C880}"/>
              </a:ext>
            </a:extLst>
          </p:cNvPr>
          <p:cNvSpPr/>
          <p:nvPr/>
        </p:nvSpPr>
        <p:spPr>
          <a:xfrm rot="18815978">
            <a:off x="3424016" y="4107982"/>
            <a:ext cx="1037759" cy="448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highlight>
                  <a:srgbClr val="000080"/>
                </a:highlight>
              </a:rPr>
              <a:t>RBAC</a:t>
            </a:r>
            <a:endParaRPr lang="en-US" b="1" dirty="0">
              <a:highlight>
                <a:srgbClr val="00008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CD6967-E31E-6F4C-1F0A-CACD17DC0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20" y="3827646"/>
            <a:ext cx="1514311" cy="146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9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40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41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4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6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7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8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51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52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9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40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41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2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4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6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7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8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3216346"/>
              <a:ext cx="993645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4800" dirty="0"/>
                <a:t>How to create Role and </a:t>
              </a:r>
              <a:r>
                <a:rPr lang="en-US" sz="4800" dirty="0" err="1"/>
                <a:t>ClusterRole</a:t>
              </a:r>
              <a:r>
                <a:rPr lang="en-US" sz="4800" dirty="0"/>
                <a:t>?</a:t>
              </a:r>
              <a:endParaRPr lang="en-US" sz="48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13895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A21166-D9D8-A6A3-DA9A-0FE65562D5EB}"/>
              </a:ext>
            </a:extLst>
          </p:cNvPr>
          <p:cNvSpPr txBox="1"/>
          <p:nvPr/>
        </p:nvSpPr>
        <p:spPr>
          <a:xfrm>
            <a:off x="106219" y="268008"/>
            <a:ext cx="11979562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RBAC authorization uses the </a:t>
            </a:r>
            <a:r>
              <a:rPr lang="en-US" sz="2800" b="1" dirty="0">
                <a:solidFill>
                  <a:schemeClr val="accent2"/>
                </a:solidFill>
              </a:rPr>
              <a:t>rbac.authorization.k8s.io </a:t>
            </a:r>
            <a:r>
              <a:rPr lang="en-US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API group </a:t>
            </a:r>
            <a:r>
              <a:rPr lang="en-US" sz="2800" dirty="0">
                <a:solidFill>
                  <a:schemeClr val="bg1"/>
                </a:solidFill>
              </a:rPr>
              <a:t>to drive authorization decisions, allowing you to dynamically configure policies through the Kubernetes API.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rbac.authorization.k8s.io/v1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Role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namespace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core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development-role-1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rules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 err="1">
                <a:solidFill>
                  <a:srgbClr val="00CDCD"/>
                </a:solidFill>
                <a:latin typeface="D"/>
              </a:rPr>
              <a:t>apiGroups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""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]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"pods"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"pods/log"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"deployment"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]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verbs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"get"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"list"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"watch"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]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2106A7-115E-7463-5289-B4A72F13689C}"/>
              </a:ext>
            </a:extLst>
          </p:cNvPr>
          <p:cNvSpPr/>
          <p:nvPr/>
        </p:nvSpPr>
        <p:spPr>
          <a:xfrm>
            <a:off x="106219" y="2432539"/>
            <a:ext cx="5192612" cy="4058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F648D9-A9B2-7D4A-B06D-B14056625BFF}"/>
              </a:ext>
            </a:extLst>
          </p:cNvPr>
          <p:cNvSpPr/>
          <p:nvPr/>
        </p:nvSpPr>
        <p:spPr>
          <a:xfrm>
            <a:off x="106219" y="2813182"/>
            <a:ext cx="1442466" cy="4058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DB113-ACA3-7458-4BC8-4E2B2339C4F0}"/>
              </a:ext>
            </a:extLst>
          </p:cNvPr>
          <p:cNvSpPr/>
          <p:nvPr/>
        </p:nvSpPr>
        <p:spPr>
          <a:xfrm>
            <a:off x="271579" y="3540564"/>
            <a:ext cx="2295773" cy="4058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5E8D45-1EF4-536D-9441-199287D27AF5}"/>
              </a:ext>
            </a:extLst>
          </p:cNvPr>
          <p:cNvCxnSpPr>
            <a:cxnSpLocks/>
          </p:cNvCxnSpPr>
          <p:nvPr/>
        </p:nvCxnSpPr>
        <p:spPr>
          <a:xfrm>
            <a:off x="106219" y="3598986"/>
            <a:ext cx="1454658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1EAA6EA-1D0F-5AFE-66A5-15232866DF87}"/>
              </a:ext>
            </a:extLst>
          </p:cNvPr>
          <p:cNvSpPr/>
          <p:nvPr/>
        </p:nvSpPr>
        <p:spPr>
          <a:xfrm>
            <a:off x="271579" y="3881208"/>
            <a:ext cx="3573590" cy="45736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D303C8-B7F7-6AE6-A3D4-FE8464D6C892}"/>
              </a:ext>
            </a:extLst>
          </p:cNvPr>
          <p:cNvCxnSpPr>
            <a:cxnSpLocks/>
          </p:cNvCxnSpPr>
          <p:nvPr/>
        </p:nvCxnSpPr>
        <p:spPr>
          <a:xfrm>
            <a:off x="106219" y="4642339"/>
            <a:ext cx="890243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5ECEBBF-D779-B910-4B52-5BF5D64C5CE7}"/>
              </a:ext>
            </a:extLst>
          </p:cNvPr>
          <p:cNvSpPr/>
          <p:nvPr/>
        </p:nvSpPr>
        <p:spPr>
          <a:xfrm>
            <a:off x="222739" y="5002923"/>
            <a:ext cx="6142892" cy="46207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B09231-3C27-75D4-5F3E-185122C83BAA}"/>
              </a:ext>
            </a:extLst>
          </p:cNvPr>
          <p:cNvSpPr/>
          <p:nvPr/>
        </p:nvSpPr>
        <p:spPr>
          <a:xfrm>
            <a:off x="222739" y="5381393"/>
            <a:ext cx="3751384" cy="42685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579C5-C31A-4B66-D6F9-A0E36A8A1871}"/>
              </a:ext>
            </a:extLst>
          </p:cNvPr>
          <p:cNvSpPr/>
          <p:nvPr/>
        </p:nvSpPr>
        <p:spPr>
          <a:xfrm>
            <a:off x="70339" y="4672315"/>
            <a:ext cx="2344615" cy="42685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36FBB31-54AD-14E6-39F6-C81D1CF7933F}"/>
              </a:ext>
            </a:extLst>
          </p:cNvPr>
          <p:cNvCxnSpPr>
            <a:stCxn id="12" idx="3"/>
          </p:cNvCxnSpPr>
          <p:nvPr/>
        </p:nvCxnSpPr>
        <p:spPr>
          <a:xfrm flipV="1">
            <a:off x="2414954" y="762000"/>
            <a:ext cx="6435969" cy="4123744"/>
          </a:xfrm>
          <a:prstGeom prst="curvedConnector3">
            <a:avLst>
              <a:gd name="adj1" fmla="val 10227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5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10" grpId="0" animBg="1"/>
      <p:bldP spid="10" grpId="1" animBg="1"/>
      <p:bldP spid="11" grpId="0" animBg="1"/>
      <p:bldP spid="12" grpId="0" animBg="1"/>
      <p:bldP spid="1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22E792-0B7D-7A17-6E91-36DBF2F799E9}"/>
              </a:ext>
            </a:extLst>
          </p:cNvPr>
          <p:cNvSpPr txBox="1"/>
          <p:nvPr/>
        </p:nvSpPr>
        <p:spPr>
          <a:xfrm>
            <a:off x="187569" y="2107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80D0FA-EF3C-67AB-9347-882AF42A6AB0}"/>
              </a:ext>
            </a:extLst>
          </p:cNvPr>
          <p:cNvSpPr txBox="1"/>
          <p:nvPr/>
        </p:nvSpPr>
        <p:spPr>
          <a:xfrm>
            <a:off x="6529753" y="0"/>
            <a:ext cx="6846277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rbac.authorization.k8s.io/v1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Role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developement-role-2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namespace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core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00CDCD"/>
                </a:solidFill>
                <a:latin typeface="D"/>
              </a:rPr>
              <a:t>rules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3200" dirty="0" err="1">
                <a:solidFill>
                  <a:srgbClr val="00CDCD"/>
                </a:solidFill>
                <a:latin typeface="D"/>
              </a:rPr>
              <a:t>apiGroups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3200" dirty="0">
                <a:solidFill>
                  <a:srgbClr val="BB0000"/>
                </a:solidFill>
                <a:latin typeface="D"/>
              </a:rPr>
              <a:t>""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3200" dirty="0">
                <a:solidFill>
                  <a:srgbClr val="BB0000"/>
                </a:solidFill>
                <a:latin typeface="D"/>
              </a:rPr>
              <a:t>"*"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]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verbs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get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list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watch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B077BE-C7B1-2CFE-3D81-0C23CBC37FD1}"/>
              </a:ext>
            </a:extLst>
          </p:cNvPr>
          <p:cNvSpPr txBox="1"/>
          <p:nvPr/>
        </p:nvSpPr>
        <p:spPr>
          <a:xfrm>
            <a:off x="-1" y="0"/>
            <a:ext cx="80537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rbac.authorization.k8s.io/v1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Role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namespace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core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developement-role-1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00CDCD"/>
                </a:solidFill>
                <a:latin typeface="D"/>
              </a:rPr>
              <a:t>rules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3200" dirty="0" err="1">
                <a:solidFill>
                  <a:srgbClr val="00CDCD"/>
                </a:solidFill>
                <a:latin typeface="D"/>
              </a:rPr>
              <a:t>apiGroups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3200" dirty="0">
                <a:solidFill>
                  <a:srgbClr val="BB0000"/>
                </a:solidFill>
                <a:latin typeface="D"/>
              </a:rPr>
              <a:t>""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]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2800" dirty="0">
                <a:solidFill>
                  <a:srgbClr val="BB0000"/>
                </a:solidFill>
                <a:latin typeface="D"/>
              </a:rPr>
              <a:t>"</a:t>
            </a:r>
            <a:r>
              <a:rPr lang="en-US" sz="2000" dirty="0">
                <a:solidFill>
                  <a:srgbClr val="BB0000"/>
                </a:solidFill>
                <a:latin typeface="D"/>
              </a:rPr>
              <a:t>pods"</a:t>
            </a:r>
            <a:r>
              <a:rPr lang="en-US" sz="20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2000" dirty="0">
                <a:solidFill>
                  <a:srgbClr val="BB0000"/>
                </a:solidFill>
                <a:latin typeface="D"/>
              </a:rPr>
              <a:t>"pods/log"</a:t>
            </a:r>
            <a:r>
              <a:rPr lang="en-US" sz="20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2000" dirty="0">
                <a:solidFill>
                  <a:srgbClr val="BB0000"/>
                </a:solidFill>
                <a:latin typeface="D"/>
              </a:rPr>
              <a:t>"deployment</a:t>
            </a:r>
            <a:r>
              <a:rPr lang="en-US" sz="2800" dirty="0">
                <a:solidFill>
                  <a:srgbClr val="BB0000"/>
                </a:solidFill>
                <a:latin typeface="D"/>
              </a:rPr>
              <a:t>"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]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verbs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3200" dirty="0">
                <a:solidFill>
                  <a:srgbClr val="BB0000"/>
                </a:solidFill>
                <a:latin typeface="D"/>
              </a:rPr>
              <a:t>"get"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3200" dirty="0">
                <a:solidFill>
                  <a:srgbClr val="BB0000"/>
                </a:solidFill>
                <a:latin typeface="D"/>
              </a:rPr>
              <a:t>"list"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3200" dirty="0">
                <a:solidFill>
                  <a:srgbClr val="BB0000"/>
                </a:solidFill>
                <a:latin typeface="D"/>
              </a:rPr>
              <a:t>"watch"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]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566DFC-5C25-939C-3CEB-20B8889ABEF2}"/>
              </a:ext>
            </a:extLst>
          </p:cNvPr>
          <p:cNvSpPr/>
          <p:nvPr/>
        </p:nvSpPr>
        <p:spPr>
          <a:xfrm>
            <a:off x="6529753" y="1541225"/>
            <a:ext cx="5076093" cy="96715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C8E533-9B02-322B-3A9E-901280BD5233}"/>
              </a:ext>
            </a:extLst>
          </p:cNvPr>
          <p:cNvSpPr/>
          <p:nvPr/>
        </p:nvSpPr>
        <p:spPr>
          <a:xfrm>
            <a:off x="6693876" y="3429000"/>
            <a:ext cx="1101969" cy="4058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B730782-425C-0153-33BE-216E8B0A93F6}"/>
              </a:ext>
            </a:extLst>
          </p:cNvPr>
          <p:cNvSpPr/>
          <p:nvPr/>
        </p:nvSpPr>
        <p:spPr>
          <a:xfrm>
            <a:off x="6693876" y="3993432"/>
            <a:ext cx="2942494" cy="55680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18AFDC-3DE3-FCC7-B17C-F9EC683E50BE}"/>
              </a:ext>
            </a:extLst>
          </p:cNvPr>
          <p:cNvSpPr/>
          <p:nvPr/>
        </p:nvSpPr>
        <p:spPr>
          <a:xfrm>
            <a:off x="6693876" y="4454588"/>
            <a:ext cx="1676400" cy="213514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45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22E792-0B7D-7A17-6E91-36DBF2F799E9}"/>
              </a:ext>
            </a:extLst>
          </p:cNvPr>
          <p:cNvSpPr txBox="1"/>
          <p:nvPr/>
        </p:nvSpPr>
        <p:spPr>
          <a:xfrm>
            <a:off x="187569" y="2107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0FD9B-BD57-ED8B-6883-C460DE1D9EC9}"/>
              </a:ext>
            </a:extLst>
          </p:cNvPr>
          <p:cNvSpPr txBox="1"/>
          <p:nvPr/>
        </p:nvSpPr>
        <p:spPr>
          <a:xfrm>
            <a:off x="0" y="-64264"/>
            <a:ext cx="6096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800" dirty="0">
                <a:solidFill>
                  <a:srgbClr val="E5E5E5"/>
                </a:solidFill>
                <a:latin typeface="D"/>
              </a:rPr>
              <a:t> rbac.authorization.k8s.io/v1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 err="1">
                <a:solidFill>
                  <a:srgbClr val="E5E5E5"/>
                </a:solidFill>
                <a:latin typeface="D"/>
              </a:rPr>
              <a:t>ClusterRole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800" dirty="0">
                <a:solidFill>
                  <a:srgbClr val="E5E5E5"/>
                </a:solidFill>
                <a:latin typeface="D"/>
              </a:rPr>
              <a:t> admin-</a:t>
            </a:r>
            <a:r>
              <a:rPr lang="en-US" sz="2800" dirty="0" err="1">
                <a:solidFill>
                  <a:srgbClr val="E5E5E5"/>
                </a:solidFill>
                <a:latin typeface="D"/>
              </a:rPr>
              <a:t>cr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00CDCD"/>
                </a:solidFill>
                <a:latin typeface="D"/>
              </a:rPr>
              <a:t>rules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800" dirty="0" err="1">
                <a:solidFill>
                  <a:srgbClr val="00CDCD"/>
                </a:solidFill>
                <a:latin typeface="D"/>
              </a:rPr>
              <a:t>apiGroups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800" dirty="0">
                <a:solidFill>
                  <a:srgbClr val="BB0000"/>
                </a:solidFill>
                <a:latin typeface="D"/>
              </a:rPr>
              <a:t>""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2800" dirty="0">
                <a:solidFill>
                  <a:srgbClr val="BB0000"/>
                </a:solidFill>
                <a:latin typeface="D"/>
              </a:rPr>
              <a:t>"*"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]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00CDCD"/>
                </a:solidFill>
                <a:latin typeface="D"/>
              </a:rPr>
              <a:t>verbs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800" dirty="0">
                <a:solidFill>
                  <a:srgbClr val="E5E5E5"/>
                </a:solidFill>
                <a:latin typeface="D"/>
              </a:rPr>
              <a:t>get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800" dirty="0">
                <a:solidFill>
                  <a:srgbClr val="E5E5E5"/>
                </a:solidFill>
                <a:latin typeface="D"/>
              </a:rPr>
              <a:t>list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800" dirty="0">
                <a:solidFill>
                  <a:srgbClr val="E5E5E5"/>
                </a:solidFill>
                <a:latin typeface="D"/>
              </a:rPr>
              <a:t>watch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800" dirty="0">
                <a:solidFill>
                  <a:srgbClr val="E5E5E5"/>
                </a:solidFill>
                <a:latin typeface="D"/>
              </a:rPr>
              <a:t>create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800" dirty="0">
                <a:solidFill>
                  <a:srgbClr val="E5E5E5"/>
                </a:solidFill>
                <a:latin typeface="D"/>
              </a:rPr>
              <a:t>update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800" dirty="0">
                <a:solidFill>
                  <a:srgbClr val="E5E5E5"/>
                </a:solidFill>
                <a:latin typeface="D"/>
              </a:rPr>
              <a:t>patch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28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800" dirty="0">
                <a:solidFill>
                  <a:srgbClr val="E5E5E5"/>
                </a:solidFill>
                <a:latin typeface="D"/>
              </a:rPr>
              <a:t>delete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D12EC-2569-EBCA-9BEC-C0E5A445928C}"/>
              </a:ext>
            </a:extLst>
          </p:cNvPr>
          <p:cNvSpPr/>
          <p:nvPr/>
        </p:nvSpPr>
        <p:spPr>
          <a:xfrm>
            <a:off x="0" y="7815"/>
            <a:ext cx="5931877" cy="52322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9DF35-C650-9C20-39F1-6AFE55B75DE2}"/>
              </a:ext>
            </a:extLst>
          </p:cNvPr>
          <p:cNvSpPr/>
          <p:nvPr/>
        </p:nvSpPr>
        <p:spPr>
          <a:xfrm>
            <a:off x="0" y="431319"/>
            <a:ext cx="2614246" cy="50556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83B8D-3778-66D4-D728-CEBAC69D21AE}"/>
              </a:ext>
            </a:extLst>
          </p:cNvPr>
          <p:cNvSpPr/>
          <p:nvPr/>
        </p:nvSpPr>
        <p:spPr>
          <a:xfrm>
            <a:off x="0" y="884131"/>
            <a:ext cx="2743200" cy="85088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268ED6-51E4-841D-E26C-2BEA8CD68084}"/>
              </a:ext>
            </a:extLst>
          </p:cNvPr>
          <p:cNvSpPr/>
          <p:nvPr/>
        </p:nvSpPr>
        <p:spPr>
          <a:xfrm>
            <a:off x="-1" y="2075151"/>
            <a:ext cx="3200401" cy="47750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18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05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3216346"/>
              <a:ext cx="993645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4800" dirty="0" err="1"/>
                <a:t>RoleBinding</a:t>
              </a:r>
              <a:r>
                <a:rPr lang="en-US" sz="4800" dirty="0"/>
                <a:t> &amp; </a:t>
              </a:r>
              <a:r>
                <a:rPr lang="en-US" sz="4800" dirty="0" err="1"/>
                <a:t>ClusterRoleBinding</a:t>
              </a:r>
              <a:r>
                <a:rPr lang="en-US" sz="4800" dirty="0"/>
                <a:t>.</a:t>
              </a:r>
              <a:endParaRPr lang="en-US" sz="48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7966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F84D21-A174-CAB9-1646-3CC05D33C962}"/>
              </a:ext>
            </a:extLst>
          </p:cNvPr>
          <p:cNvSpPr/>
          <p:nvPr/>
        </p:nvSpPr>
        <p:spPr>
          <a:xfrm>
            <a:off x="0" y="118329"/>
            <a:ext cx="5802923" cy="53457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rbac.authorization.k8s.io/v1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 err="1">
                <a:solidFill>
                  <a:srgbClr val="E5E5E5"/>
                </a:solidFill>
                <a:latin typeface="D"/>
              </a:rPr>
              <a:t>RoleBinding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developement-cluster-1</a:t>
            </a:r>
          </a:p>
          <a:p>
            <a:r>
              <a:rPr lang="en-US" sz="2400" dirty="0">
                <a:solidFill>
                  <a:srgbClr val="00CDCD"/>
                </a:solidFill>
                <a:latin typeface="D"/>
              </a:rPr>
              <a:t> namespace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core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subjects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User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raja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 err="1">
                <a:solidFill>
                  <a:srgbClr val="00CDCD"/>
                </a:solidFill>
                <a:latin typeface="D"/>
              </a:rPr>
              <a:t>apiGroup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rbac.authorization.k8s.io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 err="1">
                <a:solidFill>
                  <a:srgbClr val="00CDCD"/>
                </a:solidFill>
                <a:latin typeface="D"/>
              </a:rPr>
              <a:t>roleRef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Role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developement-role-1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 err="1">
                <a:solidFill>
                  <a:srgbClr val="00CDCD"/>
                </a:solidFill>
                <a:latin typeface="D"/>
              </a:rPr>
              <a:t>apiGroup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rbac.authorization.k8s.io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24E2C7-D9AF-3424-E9BA-8E03B6F81E7D}"/>
              </a:ext>
            </a:extLst>
          </p:cNvPr>
          <p:cNvSpPr/>
          <p:nvPr/>
        </p:nvSpPr>
        <p:spPr>
          <a:xfrm>
            <a:off x="6096000" y="209918"/>
            <a:ext cx="6096000" cy="45016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rbac.authorization.k8s.io/v1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Role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namespace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core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developement-role-1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00CDCD"/>
                </a:solidFill>
                <a:latin typeface="D"/>
              </a:rPr>
              <a:t>rules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3200" dirty="0" err="1">
                <a:solidFill>
                  <a:srgbClr val="00CDCD"/>
                </a:solidFill>
                <a:latin typeface="D"/>
              </a:rPr>
              <a:t>apiGroups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3200" dirty="0">
                <a:solidFill>
                  <a:srgbClr val="BB0000"/>
                </a:solidFill>
                <a:latin typeface="D"/>
              </a:rPr>
              <a:t>""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]</a:t>
            </a:r>
            <a:br>
              <a:rPr lang="en-US" sz="32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2800" dirty="0">
                <a:solidFill>
                  <a:srgbClr val="BB0000"/>
                </a:solidFill>
                <a:latin typeface="D"/>
              </a:rPr>
              <a:t>"</a:t>
            </a:r>
            <a:r>
              <a:rPr lang="en-US" sz="2000" dirty="0">
                <a:solidFill>
                  <a:srgbClr val="BB0000"/>
                </a:solidFill>
                <a:latin typeface="D"/>
              </a:rPr>
              <a:t>pods"</a:t>
            </a:r>
            <a:r>
              <a:rPr lang="en-US" sz="20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2000" dirty="0">
                <a:solidFill>
                  <a:srgbClr val="BB0000"/>
                </a:solidFill>
                <a:latin typeface="D"/>
              </a:rPr>
              <a:t>"pods/log"</a:t>
            </a:r>
            <a:r>
              <a:rPr lang="en-US" sz="20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2000" dirty="0">
                <a:solidFill>
                  <a:srgbClr val="BB0000"/>
                </a:solidFill>
                <a:latin typeface="D"/>
              </a:rPr>
              <a:t>"deployment</a:t>
            </a:r>
            <a:r>
              <a:rPr lang="en-US" sz="2800" dirty="0">
                <a:solidFill>
                  <a:srgbClr val="BB0000"/>
                </a:solidFill>
                <a:latin typeface="D"/>
              </a:rPr>
              <a:t>"</a:t>
            </a:r>
            <a:r>
              <a:rPr lang="en-US" sz="2800" dirty="0">
                <a:solidFill>
                  <a:srgbClr val="BB00BB"/>
                </a:solidFill>
                <a:latin typeface="D"/>
              </a:rPr>
              <a:t>]</a:t>
            </a:r>
            <a:br>
              <a:rPr lang="en-US" sz="2800" dirty="0">
                <a:solidFill>
                  <a:srgbClr val="630300"/>
                </a:solidFill>
                <a:latin typeface="D"/>
              </a:rPr>
            </a:br>
            <a:r>
              <a:rPr lang="en-US" sz="32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3200" dirty="0">
                <a:solidFill>
                  <a:srgbClr val="00CDCD"/>
                </a:solidFill>
                <a:latin typeface="D"/>
              </a:rPr>
              <a:t>verbs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3200" dirty="0">
                <a:solidFill>
                  <a:srgbClr val="BB0000"/>
                </a:solidFill>
                <a:latin typeface="D"/>
              </a:rPr>
              <a:t>"get"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3200" dirty="0">
                <a:solidFill>
                  <a:srgbClr val="BB0000"/>
                </a:solidFill>
                <a:latin typeface="D"/>
              </a:rPr>
              <a:t>"list"</a:t>
            </a:r>
            <a:r>
              <a:rPr lang="en-US" sz="3200" dirty="0">
                <a:solidFill>
                  <a:srgbClr val="E5E5E5"/>
                </a:solidFill>
                <a:latin typeface="D"/>
              </a:rPr>
              <a:t>, </a:t>
            </a:r>
            <a:r>
              <a:rPr lang="en-US" sz="3200" dirty="0">
                <a:solidFill>
                  <a:srgbClr val="BB0000"/>
                </a:solidFill>
                <a:latin typeface="D"/>
              </a:rPr>
              <a:t>"watch"</a:t>
            </a:r>
            <a:r>
              <a:rPr lang="en-US" sz="3200" dirty="0">
                <a:solidFill>
                  <a:srgbClr val="BB00BB"/>
                </a:solidFill>
                <a:latin typeface="D"/>
              </a:rPr>
              <a:t>]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5C5EA6-073D-5697-A248-A0368BE61793}"/>
              </a:ext>
            </a:extLst>
          </p:cNvPr>
          <p:cNvSpPr/>
          <p:nvPr/>
        </p:nvSpPr>
        <p:spPr>
          <a:xfrm>
            <a:off x="0" y="338872"/>
            <a:ext cx="5193323" cy="4948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5D50B-C4C0-DF3F-C1D0-E95EA093D1B9}"/>
              </a:ext>
            </a:extLst>
          </p:cNvPr>
          <p:cNvSpPr/>
          <p:nvPr/>
        </p:nvSpPr>
        <p:spPr>
          <a:xfrm>
            <a:off x="23445" y="808361"/>
            <a:ext cx="2520463" cy="35912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076298-72BF-1D31-2710-5DA0BDAA5CA3}"/>
              </a:ext>
            </a:extLst>
          </p:cNvPr>
          <p:cNvSpPr/>
          <p:nvPr/>
        </p:nvSpPr>
        <p:spPr>
          <a:xfrm>
            <a:off x="52755" y="1505387"/>
            <a:ext cx="4126523" cy="7688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24929-6B8D-E2A2-D637-234086CBFA06}"/>
              </a:ext>
            </a:extLst>
          </p:cNvPr>
          <p:cNvSpPr/>
          <p:nvPr/>
        </p:nvSpPr>
        <p:spPr>
          <a:xfrm>
            <a:off x="17585" y="2186263"/>
            <a:ext cx="1406770" cy="49487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705CAB-B5A9-11C6-7296-873CC13A1906}"/>
              </a:ext>
            </a:extLst>
          </p:cNvPr>
          <p:cNvSpPr/>
          <p:nvPr/>
        </p:nvSpPr>
        <p:spPr>
          <a:xfrm>
            <a:off x="23445" y="2654025"/>
            <a:ext cx="4818185" cy="11442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8CD2BF-3A27-5574-F428-7ECD533E3F6A}"/>
              </a:ext>
            </a:extLst>
          </p:cNvPr>
          <p:cNvSpPr/>
          <p:nvPr/>
        </p:nvSpPr>
        <p:spPr>
          <a:xfrm>
            <a:off x="23445" y="3694352"/>
            <a:ext cx="1113693" cy="40685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1D63AD-C88B-14B6-D85A-4DAE5FA2D073}"/>
              </a:ext>
            </a:extLst>
          </p:cNvPr>
          <p:cNvSpPr/>
          <p:nvPr/>
        </p:nvSpPr>
        <p:spPr>
          <a:xfrm>
            <a:off x="23445" y="4059038"/>
            <a:ext cx="4818185" cy="11442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CC092-F8D5-5F86-F392-E557AAECFBA9}"/>
              </a:ext>
            </a:extLst>
          </p:cNvPr>
          <p:cNvSpPr/>
          <p:nvPr/>
        </p:nvSpPr>
        <p:spPr>
          <a:xfrm>
            <a:off x="87920" y="4423248"/>
            <a:ext cx="3651741" cy="40685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277D2-4A94-CAAD-B563-217B93FB3EA2}"/>
              </a:ext>
            </a:extLst>
          </p:cNvPr>
          <p:cNvSpPr/>
          <p:nvPr/>
        </p:nvSpPr>
        <p:spPr>
          <a:xfrm>
            <a:off x="6260124" y="2274277"/>
            <a:ext cx="4923692" cy="40685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9FA98E4-322A-0E79-4DB4-E74EAAC11FC4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3739661" y="2477707"/>
            <a:ext cx="2520463" cy="2148971"/>
          </a:xfrm>
          <a:prstGeom prst="curvedConnector3">
            <a:avLst/>
          </a:prstGeom>
          <a:ln w="762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C9B170C-DE24-623C-01B4-1DEDC6BFD3D4}"/>
              </a:ext>
            </a:extLst>
          </p:cNvPr>
          <p:cNvCxnSpPr/>
          <p:nvPr/>
        </p:nvCxnSpPr>
        <p:spPr>
          <a:xfrm rot="10800000">
            <a:off x="7983416" y="1019909"/>
            <a:ext cx="3200401" cy="1457799"/>
          </a:xfrm>
          <a:prstGeom prst="curvedConnector3">
            <a:avLst>
              <a:gd name="adj1" fmla="val -13370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84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751BE8-B870-6323-1B95-0A86146A7130}"/>
              </a:ext>
            </a:extLst>
          </p:cNvPr>
          <p:cNvSpPr/>
          <p:nvPr/>
        </p:nvSpPr>
        <p:spPr>
          <a:xfrm>
            <a:off x="35169" y="0"/>
            <a:ext cx="5955323" cy="4900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rbac.authorization.k8s.io/v1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 err="1">
                <a:solidFill>
                  <a:srgbClr val="E5E5E5"/>
                </a:solidFill>
                <a:latin typeface="D"/>
              </a:rPr>
              <a:t>ClusterRoleBinding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read-secrets-global-crb1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 err="1">
                <a:solidFill>
                  <a:srgbClr val="00CDCD"/>
                </a:solidFill>
                <a:latin typeface="D"/>
              </a:rPr>
              <a:t>roleRef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 err="1">
                <a:solidFill>
                  <a:srgbClr val="E5E5E5"/>
                </a:solidFill>
                <a:latin typeface="D"/>
              </a:rPr>
              <a:t>ClusterRole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admin-</a:t>
            </a:r>
            <a:r>
              <a:rPr lang="en-US" sz="2400" dirty="0" err="1">
                <a:solidFill>
                  <a:srgbClr val="E5E5E5"/>
                </a:solidFill>
                <a:latin typeface="D"/>
              </a:rPr>
              <a:t>cr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 err="1">
                <a:solidFill>
                  <a:srgbClr val="00CDCD"/>
                </a:solidFill>
                <a:latin typeface="D"/>
              </a:rPr>
              <a:t>apiGroup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rbac.authorization.k8s.io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subjects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User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raja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 err="1">
                <a:solidFill>
                  <a:srgbClr val="00CDCD"/>
                </a:solidFill>
                <a:latin typeface="D"/>
              </a:rPr>
              <a:t>apiGroup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rbac.authorization.k8s.io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A69248-B2FA-9124-68EE-15173D435946}"/>
              </a:ext>
            </a:extLst>
          </p:cNvPr>
          <p:cNvSpPr/>
          <p:nvPr/>
        </p:nvSpPr>
        <p:spPr>
          <a:xfrm>
            <a:off x="5826369" y="269631"/>
            <a:ext cx="6330462" cy="4900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384431-4C26-D59C-E6FF-D8C097A18439}"/>
              </a:ext>
            </a:extLst>
          </p:cNvPr>
          <p:cNvSpPr txBox="1"/>
          <p:nvPr/>
        </p:nvSpPr>
        <p:spPr>
          <a:xfrm>
            <a:off x="6096000" y="187569"/>
            <a:ext cx="612530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rbac.authorization.k8s.io/v1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 err="1">
                <a:solidFill>
                  <a:srgbClr val="E5E5E5"/>
                </a:solidFill>
                <a:latin typeface="D"/>
              </a:rPr>
              <a:t>ClusterRole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admin-</a:t>
            </a:r>
            <a:r>
              <a:rPr lang="en-US" sz="2400" dirty="0" err="1">
                <a:solidFill>
                  <a:srgbClr val="E5E5E5"/>
                </a:solidFill>
                <a:latin typeface="D"/>
              </a:rPr>
              <a:t>cr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rules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 err="1">
                <a:solidFill>
                  <a:srgbClr val="00CDCD"/>
                </a:solidFill>
                <a:latin typeface="D"/>
              </a:rPr>
              <a:t>apiGroups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""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resources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[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"*"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]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verbs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get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list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watch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create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update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patch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delete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15FCE4-8208-40BE-407B-E243FD954339}"/>
              </a:ext>
            </a:extLst>
          </p:cNvPr>
          <p:cNvSpPr/>
          <p:nvPr/>
        </p:nvSpPr>
        <p:spPr>
          <a:xfrm>
            <a:off x="35169" y="187570"/>
            <a:ext cx="5193323" cy="4948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6BD1AA-C8C0-C726-FD92-938F7B09AC39}"/>
              </a:ext>
            </a:extLst>
          </p:cNvPr>
          <p:cNvSpPr/>
          <p:nvPr/>
        </p:nvSpPr>
        <p:spPr>
          <a:xfrm>
            <a:off x="35170" y="581546"/>
            <a:ext cx="3305908" cy="4948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068617-594C-AB93-D547-FBFE838F2909}"/>
              </a:ext>
            </a:extLst>
          </p:cNvPr>
          <p:cNvCxnSpPr>
            <a:cxnSpLocks/>
          </p:cNvCxnSpPr>
          <p:nvPr/>
        </p:nvCxnSpPr>
        <p:spPr>
          <a:xfrm>
            <a:off x="141388" y="1371602"/>
            <a:ext cx="1183320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B1CCC94-DFF9-665C-9F93-A9A2C1DAB66E}"/>
              </a:ext>
            </a:extLst>
          </p:cNvPr>
          <p:cNvSpPr/>
          <p:nvPr/>
        </p:nvSpPr>
        <p:spPr>
          <a:xfrm>
            <a:off x="141388" y="1258984"/>
            <a:ext cx="3996858" cy="4948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16A6AD-BD6D-BF69-14F7-2AEA537007AB}"/>
              </a:ext>
            </a:extLst>
          </p:cNvPr>
          <p:cNvCxnSpPr>
            <a:cxnSpLocks/>
          </p:cNvCxnSpPr>
          <p:nvPr/>
        </p:nvCxnSpPr>
        <p:spPr>
          <a:xfrm flipV="1">
            <a:off x="141388" y="2087199"/>
            <a:ext cx="890243" cy="11234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47F20E-134B-E26C-9A16-07D6E1FD0111}"/>
              </a:ext>
            </a:extLst>
          </p:cNvPr>
          <p:cNvSpPr/>
          <p:nvPr/>
        </p:nvSpPr>
        <p:spPr>
          <a:xfrm>
            <a:off x="113544" y="2125167"/>
            <a:ext cx="4778663" cy="113608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1142D-3DF4-1AC8-8A9F-E41650A604AE}"/>
              </a:ext>
            </a:extLst>
          </p:cNvPr>
          <p:cNvCxnSpPr>
            <a:cxnSpLocks/>
          </p:cNvCxnSpPr>
          <p:nvPr/>
        </p:nvCxnSpPr>
        <p:spPr>
          <a:xfrm>
            <a:off x="141388" y="2461848"/>
            <a:ext cx="667504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1586F4-5590-FB85-79CE-5BA23DD1C136}"/>
              </a:ext>
            </a:extLst>
          </p:cNvPr>
          <p:cNvCxnSpPr>
            <a:cxnSpLocks/>
          </p:cNvCxnSpPr>
          <p:nvPr/>
        </p:nvCxnSpPr>
        <p:spPr>
          <a:xfrm>
            <a:off x="141388" y="2836987"/>
            <a:ext cx="667504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938786-FC91-4E83-B749-B96C2C589FBE}"/>
              </a:ext>
            </a:extLst>
          </p:cNvPr>
          <p:cNvCxnSpPr>
            <a:cxnSpLocks/>
          </p:cNvCxnSpPr>
          <p:nvPr/>
        </p:nvCxnSpPr>
        <p:spPr>
          <a:xfrm>
            <a:off x="141388" y="3235569"/>
            <a:ext cx="1077812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13D874-6D59-F8AA-86B6-9571A9CC37B1}"/>
              </a:ext>
            </a:extLst>
          </p:cNvPr>
          <p:cNvCxnSpPr>
            <a:cxnSpLocks/>
          </p:cNvCxnSpPr>
          <p:nvPr/>
        </p:nvCxnSpPr>
        <p:spPr>
          <a:xfrm>
            <a:off x="62967" y="3563815"/>
            <a:ext cx="1077812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DD27A0D-6909-A87F-62EC-952018C4CE0E}"/>
              </a:ext>
            </a:extLst>
          </p:cNvPr>
          <p:cNvSpPr/>
          <p:nvPr/>
        </p:nvSpPr>
        <p:spPr>
          <a:xfrm>
            <a:off x="62966" y="3563814"/>
            <a:ext cx="4778663" cy="13364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D98BD4-49E7-0037-2B55-683BDA22BAB2}"/>
              </a:ext>
            </a:extLst>
          </p:cNvPr>
          <p:cNvCxnSpPr>
            <a:cxnSpLocks/>
          </p:cNvCxnSpPr>
          <p:nvPr/>
        </p:nvCxnSpPr>
        <p:spPr>
          <a:xfrm>
            <a:off x="62967" y="3950677"/>
            <a:ext cx="745925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B208BA-55C2-FA6B-5BE5-B7072D41D356}"/>
              </a:ext>
            </a:extLst>
          </p:cNvPr>
          <p:cNvCxnSpPr>
            <a:cxnSpLocks/>
          </p:cNvCxnSpPr>
          <p:nvPr/>
        </p:nvCxnSpPr>
        <p:spPr>
          <a:xfrm>
            <a:off x="141388" y="4290646"/>
            <a:ext cx="999391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A790D4-3FC9-9143-9ED6-58E5CFC118DE}"/>
              </a:ext>
            </a:extLst>
          </p:cNvPr>
          <p:cNvCxnSpPr>
            <a:cxnSpLocks/>
          </p:cNvCxnSpPr>
          <p:nvPr/>
        </p:nvCxnSpPr>
        <p:spPr>
          <a:xfrm>
            <a:off x="86413" y="4712677"/>
            <a:ext cx="1390695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C432F-11BD-EB10-2288-19F8AF1E7B4C}"/>
              </a:ext>
            </a:extLst>
          </p:cNvPr>
          <p:cNvSpPr/>
          <p:nvPr/>
        </p:nvSpPr>
        <p:spPr>
          <a:xfrm>
            <a:off x="86413" y="2426682"/>
            <a:ext cx="2445772" cy="4838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16176F-E895-281B-E976-CF14D0BA9DCB}"/>
              </a:ext>
            </a:extLst>
          </p:cNvPr>
          <p:cNvSpPr/>
          <p:nvPr/>
        </p:nvSpPr>
        <p:spPr>
          <a:xfrm>
            <a:off x="6174375" y="1270059"/>
            <a:ext cx="2445772" cy="4838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96C026B6-8369-9AFE-A815-EBACD1EF6958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514599" y="1511961"/>
            <a:ext cx="3659776" cy="1150476"/>
          </a:xfrm>
          <a:prstGeom prst="curvedConnector3">
            <a:avLst/>
          </a:prstGeom>
          <a:ln w="76200"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487393-F69D-7BFC-A575-38A3E58708C9}"/>
              </a:ext>
            </a:extLst>
          </p:cNvPr>
          <p:cNvCxnSpPr>
            <a:cxnSpLocks/>
          </p:cNvCxnSpPr>
          <p:nvPr/>
        </p:nvCxnSpPr>
        <p:spPr>
          <a:xfrm>
            <a:off x="6174375" y="973015"/>
            <a:ext cx="2066948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0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4" grpId="0" animBg="1"/>
      <p:bldP spid="14" grpId="1" animBg="1"/>
      <p:bldP spid="21" grpId="0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06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3216346"/>
              <a:ext cx="993645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4800" dirty="0"/>
                <a:t>How to create Role &amp; </a:t>
              </a:r>
              <a:r>
                <a:rPr lang="en-US" sz="4800" dirty="0" err="1"/>
                <a:t>ClusterRole</a:t>
              </a:r>
              <a:r>
                <a:rPr lang="en-US" sz="4800" dirty="0"/>
                <a:t> from command?</a:t>
              </a:r>
              <a:endParaRPr lang="en-US" sz="48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8920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51A46-2193-BA4A-DF29-736F0359F765}"/>
              </a:ext>
            </a:extLst>
          </p:cNvPr>
          <p:cNvSpPr txBox="1"/>
          <p:nvPr/>
        </p:nvSpPr>
        <p:spPr>
          <a:xfrm>
            <a:off x="52754" y="188985"/>
            <a:ext cx="12086492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kubectl </a:t>
            </a:r>
            <a:r>
              <a:rPr lang="en-US" sz="2400" b="1" dirty="0">
                <a:solidFill>
                  <a:schemeClr val="accent1"/>
                </a:solidFill>
              </a:rPr>
              <a:t>create</a:t>
            </a:r>
            <a:r>
              <a:rPr lang="en-US" sz="2400" dirty="0">
                <a:solidFill>
                  <a:schemeClr val="bg1"/>
                </a:solidFill>
              </a:rPr>
              <a:t> -n core role developement11 --verb=get --verb=list --verb=watch --resource=pods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kubectl create -n core role developement12 --verb=</a:t>
            </a:r>
            <a:r>
              <a:rPr lang="en-US" sz="2400" dirty="0" err="1">
                <a:solidFill>
                  <a:schemeClr val="bg1"/>
                </a:solidFill>
              </a:rPr>
              <a:t>get,list,watch</a:t>
            </a:r>
            <a:r>
              <a:rPr lang="en-US" sz="2400" dirty="0">
                <a:solidFill>
                  <a:schemeClr val="bg1"/>
                </a:solidFill>
              </a:rPr>
              <a:t> --resource=pods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kubectl create -n core role developement13 --verb=</a:t>
            </a:r>
            <a:r>
              <a:rPr lang="en-US" dirty="0" err="1">
                <a:solidFill>
                  <a:schemeClr val="bg1"/>
                </a:solidFill>
              </a:rPr>
              <a:t>get,list,watch,create</a:t>
            </a:r>
            <a:r>
              <a:rPr lang="en-US" dirty="0">
                <a:solidFill>
                  <a:schemeClr val="bg1"/>
                </a:solidFill>
              </a:rPr>
              <a:t> --resource=</a:t>
            </a:r>
            <a:r>
              <a:rPr lang="en-US" dirty="0" err="1">
                <a:solidFill>
                  <a:schemeClr val="bg1"/>
                </a:solidFill>
              </a:rPr>
              <a:t>Deployment,StatefulSet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kubectl create -n core role developement13 --verb=</a:t>
            </a:r>
            <a:r>
              <a:rPr lang="en-US" sz="2400" dirty="0" err="1">
                <a:solidFill>
                  <a:schemeClr val="bg1"/>
                </a:solidFill>
              </a:rPr>
              <a:t>get,list,watch,create</a:t>
            </a:r>
            <a:r>
              <a:rPr lang="en-US" sz="2400" dirty="0">
                <a:solidFill>
                  <a:schemeClr val="bg1"/>
                </a:solidFill>
              </a:rPr>
              <a:t> --resource=</a:t>
            </a:r>
            <a:r>
              <a:rPr lang="en-US" sz="2400" dirty="0" err="1">
                <a:solidFill>
                  <a:schemeClr val="bg1"/>
                </a:solidFill>
              </a:rPr>
              <a:t>Deployment,StatefulSet</a:t>
            </a:r>
            <a:r>
              <a:rPr lang="en-US" sz="2400" dirty="0">
                <a:solidFill>
                  <a:schemeClr val="bg1"/>
                </a:solidFill>
              </a:rPr>
              <a:t> --resource-name=test-pod2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kubectl </a:t>
            </a:r>
            <a:r>
              <a:rPr lang="en-US" sz="2400" b="1" dirty="0">
                <a:solidFill>
                  <a:schemeClr val="accent1"/>
                </a:solidFill>
              </a:rPr>
              <a:t>create</a:t>
            </a:r>
            <a:r>
              <a:rPr lang="en-US" sz="2400" dirty="0">
                <a:solidFill>
                  <a:schemeClr val="bg1"/>
                </a:solidFill>
              </a:rPr>
              <a:t> -n core  </a:t>
            </a:r>
            <a:r>
              <a:rPr lang="en-US" sz="2400" dirty="0" err="1">
                <a:solidFill>
                  <a:schemeClr val="bg1"/>
                </a:solidFill>
              </a:rPr>
              <a:t>rolebinding</a:t>
            </a:r>
            <a:r>
              <a:rPr lang="en-US" sz="2400" dirty="0">
                <a:solidFill>
                  <a:schemeClr val="bg1"/>
                </a:solidFill>
              </a:rPr>
              <a:t> dev-rb-1 --role=developement11 --user=raja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[root@master1 </a:t>
            </a:r>
            <a:r>
              <a:rPr lang="en-US" dirty="0" err="1">
                <a:solidFill>
                  <a:schemeClr val="bg1"/>
                </a:solidFill>
              </a:rPr>
              <a:t>rbac</a:t>
            </a:r>
            <a:r>
              <a:rPr lang="en-US" dirty="0">
                <a:solidFill>
                  <a:schemeClr val="bg1"/>
                </a:solidFill>
              </a:rPr>
              <a:t>]# </a:t>
            </a:r>
            <a:r>
              <a:rPr lang="en-US" sz="2000" dirty="0">
                <a:solidFill>
                  <a:schemeClr val="accent2"/>
                </a:solidFill>
              </a:rPr>
              <a:t>kubectl </a:t>
            </a:r>
            <a:r>
              <a:rPr lang="en-US" sz="2000" b="1" dirty="0">
                <a:solidFill>
                  <a:schemeClr val="accent2"/>
                </a:solidFill>
              </a:rPr>
              <a:t>auth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can-I  </a:t>
            </a:r>
            <a:r>
              <a:rPr lang="en-US" sz="2000" dirty="0">
                <a:solidFill>
                  <a:schemeClr val="accent2"/>
                </a:solidFill>
              </a:rPr>
              <a:t> list pods  --namespace core --as raja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yes</a:t>
            </a:r>
          </a:p>
          <a:p>
            <a:r>
              <a:rPr lang="en-US" dirty="0">
                <a:solidFill>
                  <a:schemeClr val="bg1"/>
                </a:solidFill>
              </a:rPr>
              <a:t>[root@master1 </a:t>
            </a:r>
            <a:r>
              <a:rPr lang="en-US" dirty="0" err="1">
                <a:solidFill>
                  <a:schemeClr val="bg1"/>
                </a:solidFill>
              </a:rPr>
              <a:t>rbac</a:t>
            </a:r>
            <a:r>
              <a:rPr lang="en-US" dirty="0">
                <a:solidFill>
                  <a:schemeClr val="bg1"/>
                </a:solidFill>
              </a:rPr>
              <a:t>]# </a:t>
            </a:r>
            <a:r>
              <a:rPr lang="en-US" sz="2000" dirty="0">
                <a:solidFill>
                  <a:schemeClr val="accent2"/>
                </a:solidFill>
              </a:rPr>
              <a:t>kubectl auth can-I   create pods   --namespace core --as raja</a:t>
            </a:r>
          </a:p>
          <a:p>
            <a:r>
              <a:rPr lang="en-US" dirty="0">
                <a:solidFill>
                  <a:srgbClr val="FF0000"/>
                </a:solidFill>
              </a:rPr>
              <a:t>no</a:t>
            </a:r>
          </a:p>
          <a:p>
            <a:r>
              <a:rPr lang="en-US" dirty="0">
                <a:solidFill>
                  <a:schemeClr val="bg1"/>
                </a:solidFill>
              </a:rPr>
              <a:t>[root@master1 </a:t>
            </a:r>
            <a:r>
              <a:rPr lang="en-US" dirty="0" err="1">
                <a:solidFill>
                  <a:schemeClr val="bg1"/>
                </a:solidFill>
              </a:rPr>
              <a:t>rbac</a:t>
            </a:r>
            <a:r>
              <a:rPr lang="en-US" dirty="0">
                <a:solidFill>
                  <a:schemeClr val="bg1"/>
                </a:solidFill>
              </a:rPr>
              <a:t>]# </a:t>
            </a:r>
            <a:r>
              <a:rPr lang="en-US" sz="2000" dirty="0">
                <a:solidFill>
                  <a:schemeClr val="accent2"/>
                </a:solidFill>
              </a:rPr>
              <a:t>kubectl auth can-I   list secrets    --namespace core --as raja</a:t>
            </a:r>
          </a:p>
          <a:p>
            <a:r>
              <a:rPr lang="en-US" dirty="0">
                <a:solidFill>
                  <a:srgbClr val="FF0000"/>
                </a:solidFill>
              </a:rPr>
              <a:t>no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C74134-F43E-1111-8FF0-BEBC79BAA8B1}"/>
              </a:ext>
            </a:extLst>
          </p:cNvPr>
          <p:cNvSpPr/>
          <p:nvPr/>
        </p:nvSpPr>
        <p:spPr>
          <a:xfrm>
            <a:off x="5545016" y="163201"/>
            <a:ext cx="4402015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834438-A7D4-780C-C020-4BFB435301A1}"/>
              </a:ext>
            </a:extLst>
          </p:cNvPr>
          <p:cNvSpPr/>
          <p:nvPr/>
        </p:nvSpPr>
        <p:spPr>
          <a:xfrm>
            <a:off x="9952892" y="188985"/>
            <a:ext cx="2192215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1D25-AE27-72F0-7567-465C0240A4B3}"/>
              </a:ext>
            </a:extLst>
          </p:cNvPr>
          <p:cNvSpPr/>
          <p:nvPr/>
        </p:nvSpPr>
        <p:spPr>
          <a:xfrm>
            <a:off x="5545016" y="821877"/>
            <a:ext cx="2684584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D105A0-A40A-C2F2-8532-335E456F97DA}"/>
              </a:ext>
            </a:extLst>
          </p:cNvPr>
          <p:cNvSpPr/>
          <p:nvPr/>
        </p:nvSpPr>
        <p:spPr>
          <a:xfrm>
            <a:off x="6822832" y="1406036"/>
            <a:ext cx="3493476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DD01CA-311B-3A1D-1436-66CD22D8690E}"/>
              </a:ext>
            </a:extLst>
          </p:cNvPr>
          <p:cNvSpPr/>
          <p:nvPr/>
        </p:nvSpPr>
        <p:spPr>
          <a:xfrm>
            <a:off x="4345291" y="2426132"/>
            <a:ext cx="3651739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911CA4-3E96-4706-5AE0-EA6A7315B7C0}"/>
              </a:ext>
            </a:extLst>
          </p:cNvPr>
          <p:cNvSpPr/>
          <p:nvPr/>
        </p:nvSpPr>
        <p:spPr>
          <a:xfrm>
            <a:off x="2854571" y="188984"/>
            <a:ext cx="2684584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048556-6F01-7C55-7A0F-4EEAB94F7AF6}"/>
              </a:ext>
            </a:extLst>
          </p:cNvPr>
          <p:cNvCxnSpPr>
            <a:cxnSpLocks/>
          </p:cNvCxnSpPr>
          <p:nvPr/>
        </p:nvCxnSpPr>
        <p:spPr>
          <a:xfrm>
            <a:off x="1950761" y="636284"/>
            <a:ext cx="903810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7B1CF06-CE29-AFE5-C98E-12E281234D58}"/>
              </a:ext>
            </a:extLst>
          </p:cNvPr>
          <p:cNvSpPr/>
          <p:nvPr/>
        </p:nvSpPr>
        <p:spPr>
          <a:xfrm>
            <a:off x="2854572" y="3050223"/>
            <a:ext cx="2684584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4D1506-A793-05DE-EE50-8F1028ED0502}"/>
              </a:ext>
            </a:extLst>
          </p:cNvPr>
          <p:cNvCxnSpPr>
            <a:cxnSpLocks/>
          </p:cNvCxnSpPr>
          <p:nvPr/>
        </p:nvCxnSpPr>
        <p:spPr>
          <a:xfrm>
            <a:off x="1950761" y="3495700"/>
            <a:ext cx="903810" cy="0"/>
          </a:xfrm>
          <a:prstGeom prst="line">
            <a:avLst/>
          </a:prstGeom>
          <a:ln w="762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F8A66-EA44-BD33-7C84-D4C36E7C0841}"/>
              </a:ext>
            </a:extLst>
          </p:cNvPr>
          <p:cNvSpPr/>
          <p:nvPr/>
        </p:nvSpPr>
        <p:spPr>
          <a:xfrm>
            <a:off x="5539155" y="3048399"/>
            <a:ext cx="2999216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BFE937-D616-CF58-D784-F9F6F88DAF67}"/>
              </a:ext>
            </a:extLst>
          </p:cNvPr>
          <p:cNvSpPr/>
          <p:nvPr/>
        </p:nvSpPr>
        <p:spPr>
          <a:xfrm>
            <a:off x="8569570" y="3049743"/>
            <a:ext cx="1529861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5506BD-A648-52D2-D435-D1D469161A6A}"/>
              </a:ext>
            </a:extLst>
          </p:cNvPr>
          <p:cNvSpPr/>
          <p:nvPr/>
        </p:nvSpPr>
        <p:spPr>
          <a:xfrm>
            <a:off x="4196864" y="3669174"/>
            <a:ext cx="1014234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62B6C1-EAFA-B386-58AC-1EDD40B3E738}"/>
              </a:ext>
            </a:extLst>
          </p:cNvPr>
          <p:cNvSpPr/>
          <p:nvPr/>
        </p:nvSpPr>
        <p:spPr>
          <a:xfrm>
            <a:off x="7153821" y="3675625"/>
            <a:ext cx="1014234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8CF62A-D54D-8538-0800-7CCA3EAE56A1}"/>
              </a:ext>
            </a:extLst>
          </p:cNvPr>
          <p:cNvSpPr/>
          <p:nvPr/>
        </p:nvSpPr>
        <p:spPr>
          <a:xfrm>
            <a:off x="4196863" y="4288125"/>
            <a:ext cx="1342291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793986-C5CD-6ADC-B0B4-2EB2629D5E28}"/>
              </a:ext>
            </a:extLst>
          </p:cNvPr>
          <p:cNvSpPr/>
          <p:nvPr/>
        </p:nvSpPr>
        <p:spPr>
          <a:xfrm>
            <a:off x="4196862" y="4839013"/>
            <a:ext cx="1342291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8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5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00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950"/>
                            </p:stCondLst>
                            <p:childTnLst>
                              <p:par>
                                <p:cTn id="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850"/>
                            </p:stCondLst>
                            <p:childTnLst>
                              <p:par>
                                <p:cTn id="1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5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900"/>
                            </p:stCondLst>
                            <p:childTnLst>
                              <p:par>
                                <p:cTn id="1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1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65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B4055-B796-480F-607F-BF2CEC3B4154}"/>
              </a:ext>
            </a:extLst>
          </p:cNvPr>
          <p:cNvSpPr txBox="1"/>
          <p:nvPr/>
        </p:nvSpPr>
        <p:spPr>
          <a:xfrm>
            <a:off x="117987" y="245806"/>
            <a:ext cx="120740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kubectl </a:t>
            </a:r>
            <a:r>
              <a:rPr lang="en-US" sz="2000" b="1" dirty="0">
                <a:solidFill>
                  <a:schemeClr val="accent2"/>
                </a:solidFill>
              </a:rPr>
              <a:t>create 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clusterrole</a:t>
            </a:r>
            <a:r>
              <a:rPr lang="en-US" sz="2000" dirty="0">
                <a:solidFill>
                  <a:schemeClr val="bg1"/>
                </a:solidFill>
              </a:rPr>
              <a:t> deploy-secret-cr2   --verb=</a:t>
            </a:r>
            <a:r>
              <a:rPr lang="en-US" sz="2000" dirty="0" err="1">
                <a:solidFill>
                  <a:schemeClr val="bg1"/>
                </a:solidFill>
              </a:rPr>
              <a:t>get,list,watch</a:t>
            </a:r>
            <a:r>
              <a:rPr lang="en-US" sz="2000" dirty="0">
                <a:solidFill>
                  <a:schemeClr val="bg1"/>
                </a:solidFill>
              </a:rPr>
              <a:t>   --resource=pods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kubectl create </a:t>
            </a:r>
            <a:r>
              <a:rPr lang="en-US" sz="2000" dirty="0" err="1">
                <a:solidFill>
                  <a:schemeClr val="bg1"/>
                </a:solidFill>
              </a:rPr>
              <a:t>clusterrole</a:t>
            </a:r>
            <a:r>
              <a:rPr lang="en-US" sz="2000" dirty="0">
                <a:solidFill>
                  <a:schemeClr val="bg1"/>
                </a:solidFill>
              </a:rPr>
              <a:t> deploy-secret-cr3 --verb=get --resource=pods  --resource-name=test-pod1,test-pod2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kubectl create </a:t>
            </a:r>
            <a:r>
              <a:rPr lang="en-US" sz="2000" dirty="0" err="1">
                <a:solidFill>
                  <a:schemeClr val="bg1"/>
                </a:solidFill>
              </a:rPr>
              <a:t>clusterrole</a:t>
            </a:r>
            <a:r>
              <a:rPr lang="en-US" sz="2000" dirty="0">
                <a:solidFill>
                  <a:schemeClr val="bg1"/>
                </a:solidFill>
              </a:rPr>
              <a:t> deploy-secret-cr4 --verb=</a:t>
            </a:r>
            <a:r>
              <a:rPr lang="en-US" sz="2000" dirty="0" err="1">
                <a:solidFill>
                  <a:schemeClr val="bg1"/>
                </a:solidFill>
              </a:rPr>
              <a:t>get,list,watch</a:t>
            </a:r>
            <a:r>
              <a:rPr lang="en-US" sz="2000" dirty="0">
                <a:solidFill>
                  <a:schemeClr val="bg1"/>
                </a:solidFill>
              </a:rPr>
              <a:t> --resource=</a:t>
            </a:r>
            <a:r>
              <a:rPr lang="en-US" sz="2000" dirty="0" err="1">
                <a:solidFill>
                  <a:schemeClr val="bg1"/>
                </a:solidFill>
              </a:rPr>
              <a:t>replicasets.apps,deployment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kubectl create </a:t>
            </a:r>
            <a:r>
              <a:rPr lang="en-US" sz="2000" dirty="0" err="1">
                <a:solidFill>
                  <a:schemeClr val="bg1"/>
                </a:solidFill>
              </a:rPr>
              <a:t>clusterrole</a:t>
            </a:r>
            <a:r>
              <a:rPr lang="en-US" sz="2000" dirty="0">
                <a:solidFill>
                  <a:schemeClr val="bg1"/>
                </a:solidFill>
              </a:rPr>
              <a:t> deploy-admin-cr5  --verb=* --resource=*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kubectl create  </a:t>
            </a:r>
            <a:r>
              <a:rPr lang="en-US" sz="2000" b="1" dirty="0" err="1">
                <a:solidFill>
                  <a:srgbClr val="FF0000"/>
                </a:solidFill>
              </a:rPr>
              <a:t>rolebinding</a:t>
            </a:r>
            <a:r>
              <a:rPr lang="en-US" sz="2000" dirty="0">
                <a:solidFill>
                  <a:schemeClr val="bg1"/>
                </a:solidFill>
              </a:rPr>
              <a:t> myapp-view-binding1  --</a:t>
            </a:r>
            <a:r>
              <a:rPr lang="en-US" sz="2000" dirty="0" err="1">
                <a:solidFill>
                  <a:schemeClr val="bg1"/>
                </a:solidFill>
              </a:rPr>
              <a:t>clusterrole</a:t>
            </a:r>
            <a:r>
              <a:rPr lang="en-US" sz="2000" dirty="0">
                <a:solidFill>
                  <a:schemeClr val="bg1"/>
                </a:solidFill>
              </a:rPr>
              <a:t>=deploy-secret-cr2  --user=raja  -n=core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kubectl create </a:t>
            </a:r>
            <a:r>
              <a:rPr lang="en-US" sz="2000" dirty="0" err="1">
                <a:solidFill>
                  <a:schemeClr val="bg1"/>
                </a:solidFill>
              </a:rPr>
              <a:t>clusterrolebinding</a:t>
            </a:r>
            <a:r>
              <a:rPr lang="en-US" sz="2000" dirty="0">
                <a:solidFill>
                  <a:schemeClr val="bg1"/>
                </a:solidFill>
              </a:rPr>
              <a:t> root-cluster-admin-binding  --</a:t>
            </a:r>
            <a:r>
              <a:rPr lang="en-US" sz="2000" dirty="0" err="1">
                <a:solidFill>
                  <a:schemeClr val="bg1"/>
                </a:solidFill>
              </a:rPr>
              <a:t>clusterrole</a:t>
            </a:r>
            <a:r>
              <a:rPr lang="en-US" sz="2000" dirty="0">
                <a:solidFill>
                  <a:schemeClr val="bg1"/>
                </a:solidFill>
              </a:rPr>
              <a:t>=deploy-secret-cr2  --user=admin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kubectl create </a:t>
            </a:r>
            <a:r>
              <a:rPr lang="en-US" sz="2000" dirty="0" err="1">
                <a:solidFill>
                  <a:schemeClr val="bg1"/>
                </a:solidFill>
              </a:rPr>
              <a:t>clusterrolebinding</a:t>
            </a:r>
            <a:r>
              <a:rPr lang="en-US" sz="2000" dirty="0">
                <a:solidFill>
                  <a:schemeClr val="bg1"/>
                </a:solidFill>
              </a:rPr>
              <a:t> myapp-crb1   --</a:t>
            </a:r>
            <a:r>
              <a:rPr lang="en-US" sz="2000" dirty="0" err="1">
                <a:solidFill>
                  <a:schemeClr val="bg1"/>
                </a:solidFill>
              </a:rPr>
              <a:t>clusterrole</a:t>
            </a:r>
            <a:r>
              <a:rPr lang="en-US" sz="2000" dirty="0">
                <a:solidFill>
                  <a:schemeClr val="bg1"/>
                </a:solidFill>
              </a:rPr>
              <a:t>=deploy-secret-cr2   --</a:t>
            </a:r>
            <a:r>
              <a:rPr lang="en-US" sz="2000" dirty="0" err="1">
                <a:solidFill>
                  <a:schemeClr val="bg1"/>
                </a:solidFill>
              </a:rPr>
              <a:t>serviceaccount</a:t>
            </a:r>
            <a:r>
              <a:rPr lang="en-US" sz="2000" dirty="0">
                <a:solidFill>
                  <a:schemeClr val="bg1"/>
                </a:solidFill>
              </a:rPr>
              <a:t>=</a:t>
            </a:r>
            <a:r>
              <a:rPr lang="en-US" sz="2000" dirty="0" err="1">
                <a:solidFill>
                  <a:schemeClr val="bg1"/>
                </a:solidFill>
              </a:rPr>
              <a:t>core:myapp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152538-1F4B-4C97-8574-DEE8A6D32684}"/>
              </a:ext>
            </a:extLst>
          </p:cNvPr>
          <p:cNvSpPr/>
          <p:nvPr/>
        </p:nvSpPr>
        <p:spPr>
          <a:xfrm>
            <a:off x="1729910" y="245806"/>
            <a:ext cx="3078065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6F79CB-588E-524A-BCD5-5363EDAA6BB9}"/>
              </a:ext>
            </a:extLst>
          </p:cNvPr>
          <p:cNvSpPr/>
          <p:nvPr/>
        </p:nvSpPr>
        <p:spPr>
          <a:xfrm>
            <a:off x="4807976" y="243370"/>
            <a:ext cx="2310580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ED6BD-ED6C-F7F6-DF35-F0A3180ADF63}"/>
              </a:ext>
            </a:extLst>
          </p:cNvPr>
          <p:cNvSpPr/>
          <p:nvPr/>
        </p:nvSpPr>
        <p:spPr>
          <a:xfrm>
            <a:off x="7118556" y="240934"/>
            <a:ext cx="1995947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60C95-CDEE-D888-D791-2E8C031462A3}"/>
              </a:ext>
            </a:extLst>
          </p:cNvPr>
          <p:cNvSpPr/>
          <p:nvPr/>
        </p:nvSpPr>
        <p:spPr>
          <a:xfrm>
            <a:off x="7610168" y="832787"/>
            <a:ext cx="4139379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A653C-A1DD-C4E7-F62F-7C53685C689A}"/>
              </a:ext>
            </a:extLst>
          </p:cNvPr>
          <p:cNvSpPr/>
          <p:nvPr/>
        </p:nvSpPr>
        <p:spPr>
          <a:xfrm>
            <a:off x="6886929" y="1439942"/>
            <a:ext cx="4439831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86DE93-E064-9DC6-2AA8-7DBF4545F4D4}"/>
              </a:ext>
            </a:extLst>
          </p:cNvPr>
          <p:cNvSpPr/>
          <p:nvPr/>
        </p:nvSpPr>
        <p:spPr>
          <a:xfrm>
            <a:off x="1729910" y="2634139"/>
            <a:ext cx="3589342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37C60E-B272-611F-86BB-F07FCC8A1A34}"/>
              </a:ext>
            </a:extLst>
          </p:cNvPr>
          <p:cNvSpPr/>
          <p:nvPr/>
        </p:nvSpPr>
        <p:spPr>
          <a:xfrm>
            <a:off x="4807975" y="2054746"/>
            <a:ext cx="2512708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0BE39E-984F-FB2C-6F32-6CEA4BED2291}"/>
              </a:ext>
            </a:extLst>
          </p:cNvPr>
          <p:cNvSpPr/>
          <p:nvPr/>
        </p:nvSpPr>
        <p:spPr>
          <a:xfrm>
            <a:off x="5191431" y="2629267"/>
            <a:ext cx="3470787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30E12-7327-5775-7798-ECC43366968F}"/>
              </a:ext>
            </a:extLst>
          </p:cNvPr>
          <p:cNvSpPr/>
          <p:nvPr/>
        </p:nvSpPr>
        <p:spPr>
          <a:xfrm>
            <a:off x="8662218" y="2634139"/>
            <a:ext cx="1268362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A944D-6604-671B-EA69-00BAC61D62EF}"/>
              </a:ext>
            </a:extLst>
          </p:cNvPr>
          <p:cNvSpPr/>
          <p:nvPr/>
        </p:nvSpPr>
        <p:spPr>
          <a:xfrm>
            <a:off x="1651819" y="3255480"/>
            <a:ext cx="4847303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57CFE7-5992-C8F0-7050-FC2E59659032}"/>
              </a:ext>
            </a:extLst>
          </p:cNvPr>
          <p:cNvSpPr/>
          <p:nvPr/>
        </p:nvSpPr>
        <p:spPr>
          <a:xfrm>
            <a:off x="6503470" y="3255480"/>
            <a:ext cx="3318956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ED2699-BFC4-5FC0-36F1-D82D8B82D203}"/>
              </a:ext>
            </a:extLst>
          </p:cNvPr>
          <p:cNvSpPr/>
          <p:nvPr/>
        </p:nvSpPr>
        <p:spPr>
          <a:xfrm>
            <a:off x="9822426" y="3255479"/>
            <a:ext cx="1504334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8CB190-B953-8C73-A38D-19828D3B0E1C}"/>
              </a:ext>
            </a:extLst>
          </p:cNvPr>
          <p:cNvSpPr/>
          <p:nvPr/>
        </p:nvSpPr>
        <p:spPr>
          <a:xfrm>
            <a:off x="8303911" y="3876820"/>
            <a:ext cx="3318956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6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50"/>
                            </p:stCondLst>
                            <p:childTnLst>
                              <p:par>
                                <p:cTn id="7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400"/>
                            </p:stCondLst>
                            <p:childTnLst>
                              <p:par>
                                <p:cTn id="1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249" y="140042"/>
            <a:ext cx="5801751" cy="1325563"/>
          </a:xfrm>
        </p:spPr>
        <p:txBody>
          <a:bodyPr/>
          <a:lstStyle/>
          <a:p>
            <a:r>
              <a:rPr lang="en-US" dirty="0"/>
              <a:t>Agenda of this video.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634" y="661181"/>
            <a:ext cx="10972522" cy="572999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What is RBAC?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Why we use RBAC?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Type of RBAC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Role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ClusterRole</a:t>
            </a: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to create Role and </a:t>
            </a:r>
            <a:r>
              <a:rPr lang="en-US" dirty="0" err="1">
                <a:solidFill>
                  <a:schemeClr val="bg1"/>
                </a:solidFill>
              </a:rPr>
              <a:t>ClusterRole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RoleBinding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ClusterRoleBinding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to create Role &amp; </a:t>
            </a:r>
            <a:r>
              <a:rPr lang="en-US" dirty="0" err="1">
                <a:solidFill>
                  <a:schemeClr val="bg1"/>
                </a:solidFill>
              </a:rPr>
              <a:t>ClusterRole</a:t>
            </a:r>
            <a:r>
              <a:rPr lang="en-US" dirty="0">
                <a:solidFill>
                  <a:schemeClr val="bg1"/>
                </a:solidFill>
              </a:rPr>
              <a:t> from command line?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How to create user, group &amp; </a:t>
            </a:r>
            <a:r>
              <a:rPr lang="en-US" dirty="0" err="1">
                <a:solidFill>
                  <a:schemeClr val="bg1"/>
                </a:solidFill>
              </a:rPr>
              <a:t>serviceaccount</a:t>
            </a:r>
            <a:r>
              <a:rPr lang="en-US" dirty="0">
                <a:solidFill>
                  <a:schemeClr val="bg1"/>
                </a:solidFill>
              </a:rPr>
              <a:t> in Kubernetes cluster?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LAB of RBAC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47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07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3216346"/>
              <a:ext cx="993645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4800" dirty="0"/>
                <a:t>How to create user, group &amp; </a:t>
              </a:r>
              <a:r>
                <a:rPr lang="en-US" sz="4800" dirty="0" err="1"/>
                <a:t>serviceaccount</a:t>
              </a:r>
              <a:r>
                <a:rPr lang="en-US" sz="4800" dirty="0"/>
                <a:t> in Kubernetes cluster?</a:t>
              </a:r>
              <a:endParaRPr lang="en-US" sz="48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28334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7073B-E900-04F9-3F23-91D7ED0C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Normal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5895-A1CD-248E-342D-70CBE8F2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3" y="1176695"/>
            <a:ext cx="11012128" cy="55485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Step 1. Generate the Key</a:t>
            </a:r>
          </a:p>
          <a:p>
            <a:r>
              <a:rPr lang="en-US" dirty="0">
                <a:solidFill>
                  <a:schemeClr val="bg1"/>
                </a:solidFill>
              </a:rPr>
              <a:t>Step 2. Create Certificate Signing Request (CSR)</a:t>
            </a:r>
          </a:p>
          <a:p>
            <a:r>
              <a:rPr lang="en-US" dirty="0">
                <a:solidFill>
                  <a:schemeClr val="bg1"/>
                </a:solidFill>
              </a:rPr>
              <a:t>Step 3. Download the Certificate (CRT) from CA (API)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openssl</a:t>
            </a:r>
            <a:endParaRPr lang="en-US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easyrsa</a:t>
            </a:r>
            <a:endParaRPr lang="en-US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cfssl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Step 4. Use CRT + Key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URL: https://kubernetes.io/docs/tasks/administer-cluster/certificates/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1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6311-78A3-4628-512A-4A03E5810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118941"/>
            <a:ext cx="4624754" cy="1325563"/>
          </a:xfrm>
        </p:spPr>
        <p:txBody>
          <a:bodyPr/>
          <a:lstStyle/>
          <a:p>
            <a:r>
              <a:rPr lang="en-US" sz="5400" b="1" dirty="0" err="1">
                <a:solidFill>
                  <a:schemeClr val="bg1"/>
                </a:solidFill>
              </a:rPr>
              <a:t>ServiceAccount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BAE0-0A72-5FB1-75C3-1EA6B6015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62" y="1101968"/>
            <a:ext cx="12109938" cy="5756031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What are Kubernetes Service Accounts?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Why we use Service Account in Kubernetes?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Default </a:t>
            </a:r>
            <a:r>
              <a:rPr lang="en-US" dirty="0" err="1">
                <a:solidFill>
                  <a:schemeClr val="bg1"/>
                </a:solidFill>
              </a:rPr>
              <a:t>ServiceAccount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2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1B263-DD37-CC74-17C1-DCEDFD15A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0"/>
            <a:ext cx="11973339" cy="676293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900" dirty="0">
                <a:solidFill>
                  <a:schemeClr val="bg1"/>
                </a:solidFill>
              </a:rPr>
              <a:t>[root@master1 ~]# </a:t>
            </a:r>
            <a:r>
              <a:rPr lang="en-US" sz="4900" dirty="0">
                <a:solidFill>
                  <a:schemeClr val="accent2"/>
                </a:solidFill>
              </a:rPr>
              <a:t> kubectl create deployment nginx --image=nginx</a:t>
            </a:r>
          </a:p>
          <a:p>
            <a:pPr marL="0" indent="0">
              <a:buNone/>
            </a:pPr>
            <a:r>
              <a:rPr lang="en-US" sz="3000" dirty="0" err="1">
                <a:solidFill>
                  <a:schemeClr val="accent5"/>
                </a:solidFill>
              </a:rPr>
              <a:t>deployment.apps</a:t>
            </a:r>
            <a:r>
              <a:rPr lang="en-US" sz="3000" dirty="0">
                <a:solidFill>
                  <a:schemeClr val="accent5"/>
                </a:solidFill>
              </a:rPr>
              <a:t>/nginx created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[root@master1 ~]#  </a:t>
            </a:r>
            <a:r>
              <a:rPr lang="en-US" sz="4800" dirty="0">
                <a:solidFill>
                  <a:schemeClr val="accent2"/>
                </a:solidFill>
              </a:rPr>
              <a:t>kubectl get pods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READY   STATUS    RESTARTS   AGE</a:t>
            </a:r>
          </a:p>
          <a:p>
            <a:pPr marL="0" indent="0">
              <a:buNone/>
            </a:pPr>
            <a:r>
              <a:rPr lang="en-US" sz="3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nginx-76d6c9b8c-k2z67</a:t>
            </a:r>
            <a:r>
              <a:rPr lang="en-US" sz="3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1/1     </a:t>
            </a:r>
            <a:r>
              <a:rPr lang="en-US" sz="3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en-US" sz="3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0          46s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[root@master1 ~]#  </a:t>
            </a:r>
            <a:r>
              <a:rPr lang="en-US" sz="5000" dirty="0">
                <a:solidFill>
                  <a:schemeClr val="accent2"/>
                </a:solidFill>
              </a:rPr>
              <a:t>kubectl get pods nginx-76d6c9b8c-k2z67 -o yaml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apiVersion</a:t>
            </a:r>
            <a:r>
              <a:rPr lang="en-US" dirty="0">
                <a:solidFill>
                  <a:schemeClr val="bg1"/>
                </a:solidFill>
              </a:rPr>
              <a:t>: v1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kind: Pod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metadata: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annotations: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labels: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app: nginx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pod-template-hash: 76d6c9b8c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name: nginx-76d6c9b8c-k2z67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namespace: default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3800" b="1" dirty="0" err="1">
                <a:solidFill>
                  <a:schemeClr val="accent4"/>
                </a:solidFill>
              </a:rPr>
              <a:t>serviceAccount</a:t>
            </a:r>
            <a:r>
              <a:rPr lang="en-US" sz="3800" b="1" dirty="0">
                <a:solidFill>
                  <a:schemeClr val="accent4"/>
                </a:solidFill>
              </a:rPr>
              <a:t>: default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serviceAccountName</a:t>
            </a:r>
            <a:r>
              <a:rPr lang="en-US" dirty="0">
                <a:solidFill>
                  <a:schemeClr val="bg1"/>
                </a:solidFill>
              </a:rPr>
              <a:t>: default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terminationGracePeriodSeconds</a:t>
            </a:r>
            <a:r>
              <a:rPr lang="en-US" dirty="0">
                <a:solidFill>
                  <a:schemeClr val="bg1"/>
                </a:solidFill>
              </a:rPr>
              <a:t>: 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EFD720-0850-A137-39E8-E20B38093507}"/>
              </a:ext>
            </a:extLst>
          </p:cNvPr>
          <p:cNvSpPr/>
          <p:nvPr/>
        </p:nvSpPr>
        <p:spPr>
          <a:xfrm>
            <a:off x="96121" y="5341545"/>
            <a:ext cx="2583705" cy="41394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26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3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3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3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3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3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3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3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E18D-2D3E-4BA4-D827-B01F22896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7973"/>
            <a:ext cx="12191999" cy="59289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root@nginx-76d6c9b8c-k2z67:/# cat </a:t>
            </a:r>
            <a:r>
              <a:rPr lang="en-US" sz="2600" b="1" dirty="0">
                <a:solidFill>
                  <a:schemeClr val="accent2"/>
                </a:solidFill>
              </a:rPr>
              <a:t>/var/run/secrets/kubernetes.io/</a:t>
            </a:r>
            <a:r>
              <a:rPr lang="en-US" sz="2600" b="1" dirty="0" err="1">
                <a:solidFill>
                  <a:schemeClr val="accent2"/>
                </a:solidFill>
              </a:rPr>
              <a:t>serviceaccount</a:t>
            </a:r>
            <a:r>
              <a:rPr lang="en-US" sz="2600" b="1" dirty="0">
                <a:solidFill>
                  <a:schemeClr val="accent2"/>
                </a:solidFill>
              </a:rPr>
              <a:t>/token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yJhbGciOiJSUzI1NiIsImtpZCI6ImtkUnEzcnMwU0RtZEtOcUdwLUtOZHpJcjlIVUMxbUZ2b3F6UzBUWU5lVk0ifQ.eyJhdWQiOlsiaHR0cHM6Ly9rdWJlcm5ldGVzLmRlZmF1bHQuc3ZjLmNsdXN0ZXIubG9jYWwiXSwiZXhwIjoxNzE5OTIxNTM3LCJpYXQiOjE2ODgzODU1MzcsImlzcyI6Imh0dHBzOi8va3ViZXJuZXRlcy5kZWZhdWx0LnN2Yy5jbHVzdGVyLmxvY2FsIiwia3ViZXJuZXRlcy5pbyI6eyJuYW1lc3BhY2UiOiJkZWZhdWx0IiwicG9kIjp7Im5hbWUiOiJuZ2lueC03NmQ2YzliOGMtazJ6NjciLCJ1aWQiOiI5YzZiYzdmNi1hZGRjLTQxNGMtYmIwNi03MWNjOWEzZmU0YjQifSwic2VydmljZWFjY291bnQiOnsibmFtZSI6ImRlZmF1bHQiLCJ1aWQiOiJmZGU3NTk3Yi03ZjFiLTRiOWEtYmUxMC04NmVlMzY0NmNlYzAifSwid2FybmFmdGVyIjoxNjg4Mzg5MTQ0fSwibmJmIjoxNjg4Mzg1NTM3LCJzdWIiOiJzeXN0ZW06c2VydmljZWFjY291bnQ6ZGVmYXVsdDpkZWZhdWx0In0.ZFYMQRAlpjkn9RekdppTuGEsW45X90vSeUyhKJ7580JAQZv-JU43qFgFPDgPBodfDmPB7FZ4DEqKGRdEiwPOUioihkBbBs2I-ET_Jwewrln8mArjyUli4qJGXcT89uU54g5RyypNzbIX5UAXV_zyg0JZZy99rBbxf-qhpuYEUSbwVquBrCnJoaWhLmwTnBdrRUDjJXZ1ThNUz-xdKOEwyCeOB7L8UYRTd2XzgIOYEurHU6KOkDsTxxq1uxg9GMd-hJMnYpmYzIybPLsQYIeki1Ro83TmuUotF6SbQqltF8nmqXhzouS-htN_IyGPnK2TwTHGsOouwLIQcdK0-Evm-groot@nginx-76d6c9b8c-k2z67:/#</a:t>
            </a:r>
          </a:p>
        </p:txBody>
      </p:sp>
    </p:spTree>
    <p:extLst>
      <p:ext uri="{BB962C8B-B14F-4D97-AF65-F5344CB8AC3E}">
        <p14:creationId xmlns:p14="http://schemas.microsoft.com/office/powerpoint/2010/main" val="2129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6311-78A3-4628-512A-4A03E5810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118941"/>
            <a:ext cx="4624754" cy="1325563"/>
          </a:xfrm>
        </p:spPr>
        <p:txBody>
          <a:bodyPr/>
          <a:lstStyle/>
          <a:p>
            <a:r>
              <a:rPr lang="en-US" sz="5400" b="1" dirty="0" err="1">
                <a:solidFill>
                  <a:schemeClr val="bg1"/>
                </a:solidFill>
              </a:rPr>
              <a:t>ServiceAccount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BAE0-0A72-5FB1-75C3-1EA6B6015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62" y="1101968"/>
            <a:ext cx="12109938" cy="5756031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What are Kubernetes Service Accounts?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Why we use Service Account in Kubernetes?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Default Service Account.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How to create Service Account?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901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A3F1F-DEDD-AEAE-B16B-AF8896411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86" y="294468"/>
            <a:ext cx="12068014" cy="64720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kubectl create namespace app-team1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namespace/app-team1 created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kubectl create </a:t>
            </a:r>
            <a:r>
              <a:rPr lang="en-US" b="1" dirty="0" err="1">
                <a:solidFill>
                  <a:schemeClr val="accent2"/>
                </a:solidFill>
              </a:rPr>
              <a:t>clusterrole</a:t>
            </a:r>
            <a:r>
              <a:rPr lang="en-US" b="1" dirty="0">
                <a:solidFill>
                  <a:schemeClr val="accent2"/>
                </a:solidFill>
              </a:rPr>
              <a:t> deployment-</a:t>
            </a:r>
            <a:r>
              <a:rPr lang="en-US" b="1" dirty="0" err="1">
                <a:solidFill>
                  <a:schemeClr val="accent2"/>
                </a:solidFill>
              </a:rPr>
              <a:t>clusterrole</a:t>
            </a:r>
            <a:r>
              <a:rPr lang="en-US" b="1" dirty="0">
                <a:solidFill>
                  <a:schemeClr val="accent2"/>
                </a:solidFill>
              </a:rPr>
              <a:t> --verb=create --resource=</a:t>
            </a:r>
            <a:r>
              <a:rPr lang="en-US" b="1" dirty="0" err="1">
                <a:solidFill>
                  <a:schemeClr val="accent2"/>
                </a:solidFill>
              </a:rPr>
              <a:t>Deployment,StatefulSet,DaemonSet</a:t>
            </a: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clusterrole.rbac.authorization.k8s.io/deployment-</a:t>
            </a:r>
            <a:r>
              <a:rPr lang="en-US" sz="1600" dirty="0" err="1">
                <a:solidFill>
                  <a:schemeClr val="accent6"/>
                </a:solidFill>
              </a:rPr>
              <a:t>clusterrole</a:t>
            </a:r>
            <a:r>
              <a:rPr lang="en-US" sz="1600" dirty="0">
                <a:solidFill>
                  <a:schemeClr val="accent6"/>
                </a:solidFill>
              </a:rPr>
              <a:t> created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kubectl create </a:t>
            </a:r>
            <a:r>
              <a:rPr lang="en-US" b="1" dirty="0" err="1">
                <a:solidFill>
                  <a:schemeClr val="accent2"/>
                </a:solidFill>
              </a:rPr>
              <a:t>serviceaccount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cicd</a:t>
            </a:r>
            <a:r>
              <a:rPr lang="en-US" b="1" dirty="0">
                <a:solidFill>
                  <a:schemeClr val="accent2"/>
                </a:solidFill>
              </a:rPr>
              <a:t>-token -n app-team1</a:t>
            </a:r>
          </a:p>
          <a:p>
            <a:pPr marL="0" indent="0">
              <a:buNone/>
            </a:pPr>
            <a:r>
              <a:rPr lang="en-US" sz="1600" dirty="0" err="1">
                <a:solidFill>
                  <a:schemeClr val="accent6"/>
                </a:solidFill>
              </a:rPr>
              <a:t>serviceaccount</a:t>
            </a:r>
            <a:r>
              <a:rPr lang="en-US" sz="1600" dirty="0">
                <a:solidFill>
                  <a:schemeClr val="accent6"/>
                </a:solidFill>
              </a:rPr>
              <a:t>/</a:t>
            </a:r>
            <a:r>
              <a:rPr lang="en-US" sz="1600" dirty="0" err="1">
                <a:solidFill>
                  <a:schemeClr val="accent6"/>
                </a:solidFill>
              </a:rPr>
              <a:t>cicd</a:t>
            </a:r>
            <a:r>
              <a:rPr lang="en-US" sz="1600" dirty="0">
                <a:solidFill>
                  <a:schemeClr val="accent6"/>
                </a:solidFill>
              </a:rPr>
              <a:t>-token created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kubectl create </a:t>
            </a:r>
            <a:r>
              <a:rPr lang="en-US" b="1" dirty="0" err="1">
                <a:solidFill>
                  <a:schemeClr val="accent2"/>
                </a:solidFill>
              </a:rPr>
              <a:t>clusterrolebinding</a:t>
            </a:r>
            <a:r>
              <a:rPr lang="en-US" b="1" dirty="0">
                <a:solidFill>
                  <a:schemeClr val="accent2"/>
                </a:solidFill>
              </a:rPr>
              <a:t> deploy-b --</a:t>
            </a:r>
            <a:r>
              <a:rPr lang="en-US" b="1" dirty="0" err="1">
                <a:solidFill>
                  <a:schemeClr val="accent2"/>
                </a:solidFill>
              </a:rPr>
              <a:t>clusterrole</a:t>
            </a:r>
            <a:r>
              <a:rPr lang="en-US" b="1" dirty="0">
                <a:solidFill>
                  <a:schemeClr val="accent2"/>
                </a:solidFill>
              </a:rPr>
              <a:t>=deployment-</a:t>
            </a:r>
            <a:r>
              <a:rPr lang="en-US" b="1" dirty="0" err="1">
                <a:solidFill>
                  <a:schemeClr val="accent2"/>
                </a:solidFill>
              </a:rPr>
              <a:t>clusterrole</a:t>
            </a:r>
            <a:r>
              <a:rPr lang="en-US" b="1" dirty="0">
                <a:solidFill>
                  <a:schemeClr val="accent2"/>
                </a:solidFill>
              </a:rPr>
              <a:t> --</a:t>
            </a:r>
            <a:r>
              <a:rPr lang="en-US" b="1" dirty="0" err="1">
                <a:solidFill>
                  <a:schemeClr val="accent2"/>
                </a:solidFill>
              </a:rPr>
              <a:t>serviceaccount</a:t>
            </a:r>
            <a:r>
              <a:rPr lang="en-US" b="1" dirty="0">
                <a:solidFill>
                  <a:schemeClr val="accent2"/>
                </a:solidFill>
              </a:rPr>
              <a:t>=app-team1:cici-token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clusterrolebinding.rbac.authorization.k8s.io/deploy-b created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kubectl auth can-i create  Deployment --as system:serviceaccount:app-team1:</a:t>
            </a:r>
            <a:r>
              <a:rPr lang="en-US" sz="2200" b="1" dirty="0">
                <a:solidFill>
                  <a:schemeClr val="accent2"/>
                </a:solidFill>
              </a:rPr>
              <a:t>cicd-token</a:t>
            </a:r>
            <a:r>
              <a:rPr lang="en-US" b="1" dirty="0">
                <a:solidFill>
                  <a:schemeClr val="accent2"/>
                </a:solidFill>
              </a:rPr>
              <a:t> --namespace=app-team1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/>
                </a:solidFill>
              </a:rPr>
              <a:t>Yes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B1AF2B-0533-A4E1-673D-04247EF7B20A}"/>
              </a:ext>
            </a:extLst>
          </p:cNvPr>
          <p:cNvSpPr/>
          <p:nvPr/>
        </p:nvSpPr>
        <p:spPr>
          <a:xfrm>
            <a:off x="2172619" y="2983523"/>
            <a:ext cx="2149124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5A3B0B-A057-1E14-7AA9-03DF323F3250}"/>
              </a:ext>
            </a:extLst>
          </p:cNvPr>
          <p:cNvSpPr/>
          <p:nvPr/>
        </p:nvSpPr>
        <p:spPr>
          <a:xfrm>
            <a:off x="4321743" y="2983522"/>
            <a:ext cx="1520792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6E533-069D-7ACE-241B-39377D954615}"/>
              </a:ext>
            </a:extLst>
          </p:cNvPr>
          <p:cNvSpPr/>
          <p:nvPr/>
        </p:nvSpPr>
        <p:spPr>
          <a:xfrm>
            <a:off x="5743852" y="2983522"/>
            <a:ext cx="2062235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966A8B-DA41-4CA6-702C-4145EFBD3083}"/>
              </a:ext>
            </a:extLst>
          </p:cNvPr>
          <p:cNvSpPr/>
          <p:nvPr/>
        </p:nvSpPr>
        <p:spPr>
          <a:xfrm>
            <a:off x="23494" y="4531586"/>
            <a:ext cx="5414779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41D41B-81DC-6A65-26DD-738FAC7E68F4}"/>
              </a:ext>
            </a:extLst>
          </p:cNvPr>
          <p:cNvSpPr/>
          <p:nvPr/>
        </p:nvSpPr>
        <p:spPr>
          <a:xfrm>
            <a:off x="2172619" y="4469979"/>
            <a:ext cx="329949" cy="44547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B7F8F4-8758-7314-E97A-9348AABEE8F7}"/>
              </a:ext>
            </a:extLst>
          </p:cNvPr>
          <p:cNvSpPr/>
          <p:nvPr/>
        </p:nvSpPr>
        <p:spPr>
          <a:xfrm>
            <a:off x="2392653" y="4469979"/>
            <a:ext cx="1553705" cy="44547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E3E773-5890-0A61-781A-C55706C9656B}"/>
              </a:ext>
            </a:extLst>
          </p:cNvPr>
          <p:cNvSpPr/>
          <p:nvPr/>
        </p:nvSpPr>
        <p:spPr>
          <a:xfrm>
            <a:off x="3781383" y="4500783"/>
            <a:ext cx="329949" cy="44547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FA5AE-9399-D153-59DC-447A57B6A200}"/>
              </a:ext>
            </a:extLst>
          </p:cNvPr>
          <p:cNvSpPr/>
          <p:nvPr/>
        </p:nvSpPr>
        <p:spPr>
          <a:xfrm>
            <a:off x="3829611" y="4485381"/>
            <a:ext cx="1553705" cy="44547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A8B87D-5005-C6B3-0BB0-3148EE8F9223}"/>
              </a:ext>
            </a:extLst>
          </p:cNvPr>
          <p:cNvSpPr/>
          <p:nvPr/>
        </p:nvSpPr>
        <p:spPr>
          <a:xfrm>
            <a:off x="1263031" y="5672578"/>
            <a:ext cx="698934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C4CCE8-422D-D799-D56F-D5EF0131360E}"/>
              </a:ext>
            </a:extLst>
          </p:cNvPr>
          <p:cNvSpPr/>
          <p:nvPr/>
        </p:nvSpPr>
        <p:spPr>
          <a:xfrm>
            <a:off x="1961965" y="5672578"/>
            <a:ext cx="768918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8F5BA-1C61-0392-EEB9-98C4D30D8958}"/>
              </a:ext>
            </a:extLst>
          </p:cNvPr>
          <p:cNvSpPr/>
          <p:nvPr/>
        </p:nvSpPr>
        <p:spPr>
          <a:xfrm>
            <a:off x="2714164" y="5691560"/>
            <a:ext cx="952313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9F3E65-95ED-169B-7D9D-FAEC82441BD0}"/>
              </a:ext>
            </a:extLst>
          </p:cNvPr>
          <p:cNvSpPr/>
          <p:nvPr/>
        </p:nvSpPr>
        <p:spPr>
          <a:xfrm>
            <a:off x="3666477" y="5660757"/>
            <a:ext cx="1771796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080EBF-66BE-5A5F-2D09-46E587D30513}"/>
              </a:ext>
            </a:extLst>
          </p:cNvPr>
          <p:cNvSpPr/>
          <p:nvPr/>
        </p:nvSpPr>
        <p:spPr>
          <a:xfrm>
            <a:off x="1509195" y="1764014"/>
            <a:ext cx="1855441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2C4-1CDF-0169-3BEA-09A5346EBD74}"/>
              </a:ext>
            </a:extLst>
          </p:cNvPr>
          <p:cNvSpPr/>
          <p:nvPr/>
        </p:nvSpPr>
        <p:spPr>
          <a:xfrm>
            <a:off x="5459059" y="5660756"/>
            <a:ext cx="636941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697DF6-2AE7-E3E2-7BE8-85A551D330B0}"/>
              </a:ext>
            </a:extLst>
          </p:cNvPr>
          <p:cNvSpPr/>
          <p:nvPr/>
        </p:nvSpPr>
        <p:spPr>
          <a:xfrm>
            <a:off x="6054794" y="5660756"/>
            <a:ext cx="5938938" cy="44547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5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0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5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4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750"/>
                            </p:stCondLst>
                            <p:childTnLst>
                              <p:par>
                                <p:cTn id="148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08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3216346"/>
              <a:ext cx="993645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4800" dirty="0"/>
                <a:t>LAB + EXAM</a:t>
              </a:r>
              <a:endParaRPr lang="en-US" sz="48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20715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7A529CD-850C-A9E3-B6F2-B58B3ED6BF05}"/>
              </a:ext>
            </a:extLst>
          </p:cNvPr>
          <p:cNvSpPr/>
          <p:nvPr/>
        </p:nvSpPr>
        <p:spPr>
          <a:xfrm>
            <a:off x="10451689" y="2421191"/>
            <a:ext cx="1455174" cy="894736"/>
          </a:xfrm>
          <a:prstGeom prst="wedgeRoundRectCallout">
            <a:avLst>
              <a:gd name="adj1" fmla="val -100563"/>
              <a:gd name="adj2" fmla="val 24038"/>
              <a:gd name="adj3" fmla="val 16667"/>
            </a:avLst>
          </a:prstGeom>
          <a:blipFill>
            <a:blip r:embed="rId3"/>
            <a:tile tx="0" ty="0" sx="100000" sy="100000" flip="none" algn="tl"/>
          </a:blip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Where the rule is applied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Callout: Down Arrow 13">
            <a:extLst>
              <a:ext uri="{FF2B5EF4-FFF2-40B4-BE49-F238E27FC236}">
                <a16:creationId xmlns:a16="http://schemas.microsoft.com/office/drawing/2014/main" id="{90E17E07-1DE7-2244-1709-C9D0ADA4623F}"/>
              </a:ext>
            </a:extLst>
          </p:cNvPr>
          <p:cNvSpPr/>
          <p:nvPr/>
        </p:nvSpPr>
        <p:spPr>
          <a:xfrm rot="16200000">
            <a:off x="5668296" y="-1383892"/>
            <a:ext cx="1061886" cy="8504903"/>
          </a:xfrm>
          <a:prstGeom prst="downArrowCallout">
            <a:avLst>
              <a:gd name="adj1" fmla="val 49397"/>
              <a:gd name="adj2" fmla="val 25000"/>
              <a:gd name="adj3" fmla="val 25000"/>
              <a:gd name="adj4" fmla="val 92850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8CBF06-6DE6-591F-507E-6944494CD799}"/>
              </a:ext>
            </a:extLst>
          </p:cNvPr>
          <p:cNvGrpSpPr/>
          <p:nvPr/>
        </p:nvGrpSpPr>
        <p:grpSpPr>
          <a:xfrm>
            <a:off x="5810864" y="722671"/>
            <a:ext cx="2959509" cy="5353664"/>
            <a:chOff x="5810864" y="722671"/>
            <a:chExt cx="2959509" cy="53536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391C514-A6AF-A237-218F-205B6E288ADA}"/>
                </a:ext>
              </a:extLst>
            </p:cNvPr>
            <p:cNvSpPr/>
            <p:nvPr/>
          </p:nvSpPr>
          <p:spPr>
            <a:xfrm>
              <a:off x="5810864" y="722671"/>
              <a:ext cx="2959509" cy="535366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30B639-4872-EB1B-DE66-2BF75E8562A9}"/>
                </a:ext>
              </a:extLst>
            </p:cNvPr>
            <p:cNvSpPr txBox="1"/>
            <p:nvPr/>
          </p:nvSpPr>
          <p:spPr>
            <a:xfrm>
              <a:off x="5904269" y="5191656"/>
              <a:ext cx="2772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Apply on Cluster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B54927-A56A-F227-B66A-146E3A85A8AD}"/>
              </a:ext>
            </a:extLst>
          </p:cNvPr>
          <p:cNvGrpSpPr/>
          <p:nvPr/>
        </p:nvGrpSpPr>
        <p:grpSpPr>
          <a:xfrm>
            <a:off x="2089354" y="722671"/>
            <a:ext cx="2772697" cy="5353664"/>
            <a:chOff x="2089354" y="722671"/>
            <a:chExt cx="2772697" cy="535366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C310C29-E822-DC61-D158-50FAF5F42494}"/>
                </a:ext>
              </a:extLst>
            </p:cNvPr>
            <p:cNvSpPr/>
            <p:nvPr/>
          </p:nvSpPr>
          <p:spPr>
            <a:xfrm>
              <a:off x="2104101" y="722671"/>
              <a:ext cx="2467897" cy="53536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7216D7-1AAB-A9BB-A0A1-E6F7F15FF1BC}"/>
                </a:ext>
              </a:extLst>
            </p:cNvPr>
            <p:cNvSpPr txBox="1"/>
            <p:nvPr/>
          </p:nvSpPr>
          <p:spPr>
            <a:xfrm>
              <a:off x="2089354" y="5191657"/>
              <a:ext cx="27726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Apply on 1 Namespace only</a:t>
              </a:r>
            </a:p>
          </p:txBody>
        </p:sp>
      </p:grp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1D58DEE-61D8-E855-263B-D1D1AC3FAC87}"/>
              </a:ext>
            </a:extLst>
          </p:cNvPr>
          <p:cNvSpPr/>
          <p:nvPr/>
        </p:nvSpPr>
        <p:spPr>
          <a:xfrm>
            <a:off x="10451689" y="1370368"/>
            <a:ext cx="1455174" cy="894736"/>
          </a:xfrm>
          <a:prstGeom prst="wedgeRoundRectCallout">
            <a:avLst>
              <a:gd name="adj1" fmla="val -171509"/>
              <a:gd name="adj2" fmla="val 3159"/>
              <a:gd name="adj3" fmla="val 16667"/>
            </a:avLst>
          </a:prstGeom>
          <a:blipFill>
            <a:blip r:embed="rId3"/>
            <a:tile tx="0" ty="0" sx="100000" sy="100000" flip="none" algn="tl"/>
          </a:blip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Rules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960A3A68-DF5A-89E1-D2BC-1732AAED5D54}"/>
              </a:ext>
            </a:extLst>
          </p:cNvPr>
          <p:cNvSpPr/>
          <p:nvPr/>
        </p:nvSpPr>
        <p:spPr>
          <a:xfrm rot="16200000">
            <a:off x="5812095" y="-2287231"/>
            <a:ext cx="902108" cy="8347587"/>
          </a:xfrm>
          <a:prstGeom prst="downArrowCallout">
            <a:avLst>
              <a:gd name="adj1" fmla="val 49397"/>
              <a:gd name="adj2" fmla="val 25000"/>
              <a:gd name="adj3" fmla="val 25000"/>
              <a:gd name="adj4" fmla="val 92850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AF395D-47FA-0323-D154-6ECAA2C612B2}"/>
              </a:ext>
            </a:extLst>
          </p:cNvPr>
          <p:cNvSpPr/>
          <p:nvPr/>
        </p:nvSpPr>
        <p:spPr>
          <a:xfrm>
            <a:off x="2104103" y="1435510"/>
            <a:ext cx="2467897" cy="109138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Role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E62F94-8979-C0E8-9843-0804605AADDD}"/>
              </a:ext>
            </a:extLst>
          </p:cNvPr>
          <p:cNvSpPr/>
          <p:nvPr/>
        </p:nvSpPr>
        <p:spPr>
          <a:xfrm>
            <a:off x="2104102" y="2337620"/>
            <a:ext cx="2467897" cy="109138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RoleBinding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0F838-B239-1E77-8AD9-D091175648C5}"/>
              </a:ext>
            </a:extLst>
          </p:cNvPr>
          <p:cNvSpPr/>
          <p:nvPr/>
        </p:nvSpPr>
        <p:spPr>
          <a:xfrm>
            <a:off x="5810866" y="1435510"/>
            <a:ext cx="2959509" cy="109138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ClusterRole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0299A9-A634-9757-CB6E-1BEFFFF2C781}"/>
              </a:ext>
            </a:extLst>
          </p:cNvPr>
          <p:cNvSpPr/>
          <p:nvPr/>
        </p:nvSpPr>
        <p:spPr>
          <a:xfrm>
            <a:off x="5810866" y="2337620"/>
            <a:ext cx="2959509" cy="109138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571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ClusterRoleBinding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7F06F9A-A44C-42A1-4CA6-271555C34C3C}"/>
              </a:ext>
            </a:extLst>
          </p:cNvPr>
          <p:cNvSpPr/>
          <p:nvPr/>
        </p:nvSpPr>
        <p:spPr>
          <a:xfrm rot="20606711">
            <a:off x="4568506" y="2397188"/>
            <a:ext cx="787918" cy="557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D0C6743-CEA9-C2BB-BCD8-786CDA20E9D1}"/>
              </a:ext>
            </a:extLst>
          </p:cNvPr>
          <p:cNvSpPr/>
          <p:nvPr/>
        </p:nvSpPr>
        <p:spPr>
          <a:xfrm>
            <a:off x="147485" y="2265104"/>
            <a:ext cx="1666564" cy="1134399"/>
          </a:xfrm>
          <a:prstGeom prst="wedgeRectCallout">
            <a:avLst>
              <a:gd name="adj1" fmla="val 58813"/>
              <a:gd name="adj2" fmla="val 6162"/>
            </a:avLst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User</a:t>
            </a:r>
          </a:p>
          <a:p>
            <a:r>
              <a:rPr lang="en-US" dirty="0"/>
              <a:t>Group</a:t>
            </a:r>
          </a:p>
          <a:p>
            <a:r>
              <a:rPr lang="en-US" dirty="0" err="1"/>
              <a:t>ServiceAccount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1" grpId="0" animBg="1"/>
      <p:bldP spid="10" grpId="0" animBg="1"/>
      <p:bldP spid="2" grpId="0" animBg="1"/>
      <p:bldP spid="3" grpId="0" animBg="1"/>
      <p:bldP spid="4" grpId="0" animBg="1"/>
      <p:bldP spid="4" grpId="1" animBg="1"/>
      <p:bldP spid="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 is  RBAC?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6263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A21166-D9D8-A6A3-DA9A-0FE65562D5EB}"/>
              </a:ext>
            </a:extLst>
          </p:cNvPr>
          <p:cNvSpPr txBox="1"/>
          <p:nvPr/>
        </p:nvSpPr>
        <p:spPr>
          <a:xfrm>
            <a:off x="120074" y="420408"/>
            <a:ext cx="1197956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RBAC stands for Role-based access control 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RBAC is a method of regulating access to computer or network resources based on the roles of individual users within your organization.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The RBAC API declares 4 kinds of Kubernetes object: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Role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RoleBinding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ClusterRole</a:t>
            </a:r>
            <a:endParaRPr lang="en-US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ClusterRoleBinding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33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Why we use RBAC?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76681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3EE2094-6853-4084-B1FC-586245AF0B18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</p:nvPr>
            </p:nvGraphicFramePr>
            <p:xfrm>
              <a:off x="155789" y="2093285"/>
              <a:ext cx="1432902" cy="200226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32902" cy="2002269"/>
                    </a:xfrm>
                    <a:prstGeom prst="rect">
                      <a:avLst/>
                    </a:prstGeom>
                  </am3d:spPr>
                  <am3d:camera>
                    <am3d:pos x="0" y="0" z="617344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32755" d="1000000"/>
                    <am3d:preTrans dx="-15873959" dy="-10831985" dz="-29037966"/>
                    <am3d:scale>
                      <am3d:sx n="1000000" d="1000000"/>
                      <am3d:sy n="1000000" d="1000000"/>
                      <am3d:sz n="1000000" d="1000000"/>
                    </am3d:scale>
                    <am3d:rot ax="909198" ay="2240263" az="5596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336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03EE2094-6853-4084-B1FC-586245AF0B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789" y="2093285"/>
                <a:ext cx="1432902" cy="200226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DDC14B-A803-429A-92C9-D3C43D2C8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0093" y="3208822"/>
            <a:ext cx="2954552" cy="823912"/>
          </a:xfrm>
        </p:spPr>
        <p:txBody>
          <a:bodyPr/>
          <a:lstStyle/>
          <a:p>
            <a:r>
              <a:rPr lang="en-US" dirty="0"/>
              <a:t>Development Team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EBC083-3530-4AE9-A168-6A3A48394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3011" y="3097457"/>
            <a:ext cx="2544566" cy="823912"/>
          </a:xfrm>
        </p:spPr>
        <p:txBody>
          <a:bodyPr/>
          <a:lstStyle/>
          <a:p>
            <a:r>
              <a:rPr lang="en-US" dirty="0"/>
              <a:t>Operation Team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EBE04ED-6E72-4BF1-8463-2FD4BD0C1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3720" y="3416749"/>
            <a:ext cx="6041810" cy="308532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They would also like to maintain a space in the cluster. </a:t>
            </a:r>
          </a:p>
          <a:p>
            <a:r>
              <a:rPr lang="en-US" b="1" dirty="0"/>
              <a:t>In this space, some people need full access.</a:t>
            </a:r>
          </a:p>
          <a:p>
            <a:r>
              <a:rPr lang="en-US" b="1" dirty="0"/>
              <a:t>and some engineers need only read access.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F967E02E-4C57-4F25-A0C5-6AF96A229B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0460727"/>
                  </p:ext>
                </p:extLst>
              </p:nvPr>
            </p:nvGraphicFramePr>
            <p:xfrm>
              <a:off x="11603325" y="3024060"/>
              <a:ext cx="484269" cy="145280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84269" cy="1452808"/>
                    </a:xfrm>
                    <a:prstGeom prst="rect">
                      <a:avLst/>
                    </a:prstGeom>
                  </am3d:spPr>
                  <am3d:camera>
                    <am3d:pos x="0" y="0" z="499597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5195" d="1000000"/>
                    <am3d:preTrans dx="64857933" dy="-9253140" dz="-29847628"/>
                    <am3d:scale>
                      <am3d:sx n="1000000" d="1000000"/>
                      <am3d:sy n="1000000" d="1000000"/>
                      <am3d:sz n="1000000" d="1000000"/>
                    </am3d:scale>
                    <am3d:rot ax="2371801" ay="-594914" az="-48524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097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F967E02E-4C57-4F25-A0C5-6AF96A229B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03325" y="3024060"/>
                <a:ext cx="484269" cy="145280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76E5FE-704A-4A60-BE58-D2C188EE47C8}"/>
              </a:ext>
            </a:extLst>
          </p:cNvPr>
          <p:cNvSpPr txBox="1">
            <a:spLocks/>
          </p:cNvSpPr>
          <p:nvPr/>
        </p:nvSpPr>
        <p:spPr>
          <a:xfrm>
            <a:off x="246387" y="3864547"/>
            <a:ext cx="5772171" cy="2129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They would like to maintain a space in the cluster.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this space, they want full access to all their team members.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3EA39A-E2C2-4767-B90D-1C82AFF8BE5B}"/>
              </a:ext>
            </a:extLst>
          </p:cNvPr>
          <p:cNvGrpSpPr/>
          <p:nvPr/>
        </p:nvGrpSpPr>
        <p:grpSpPr>
          <a:xfrm>
            <a:off x="2767667" y="270209"/>
            <a:ext cx="4716682" cy="2076082"/>
            <a:chOff x="7249899" y="223390"/>
            <a:chExt cx="4716682" cy="2076082"/>
          </a:xfrm>
        </p:grpSpPr>
        <p:sp>
          <p:nvSpPr>
            <p:cNvPr id="15" name="Minus Sign 14">
              <a:extLst>
                <a:ext uri="{FF2B5EF4-FFF2-40B4-BE49-F238E27FC236}">
                  <a16:creationId xmlns:a16="http://schemas.microsoft.com/office/drawing/2014/main" id="{8582A3FA-7BC9-479F-BC43-F35879E1AB84}"/>
                </a:ext>
              </a:extLst>
            </p:cNvPr>
            <p:cNvSpPr/>
            <p:nvPr/>
          </p:nvSpPr>
          <p:spPr>
            <a:xfrm>
              <a:off x="7249899" y="1311189"/>
              <a:ext cx="4716682" cy="988283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ED15E54-7334-4CA7-AA25-9CCC12990182}"/>
                </a:ext>
              </a:extLst>
            </p:cNvPr>
            <p:cNvGrpSpPr/>
            <p:nvPr/>
          </p:nvGrpSpPr>
          <p:grpSpPr>
            <a:xfrm>
              <a:off x="7622355" y="223390"/>
              <a:ext cx="4152897" cy="1451739"/>
              <a:chOff x="7622355" y="223390"/>
              <a:chExt cx="4152897" cy="145173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C6C3D8-1152-4574-A405-06334BA3B5F5}"/>
                  </a:ext>
                </a:extLst>
              </p:cNvPr>
              <p:cNvSpPr/>
              <p:nvPr/>
            </p:nvSpPr>
            <p:spPr>
              <a:xfrm>
                <a:off x="7622355" y="223390"/>
                <a:ext cx="1294543" cy="9349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Master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AB3F964-917E-47D4-A0A6-BB697D52C82A}"/>
                  </a:ext>
                </a:extLst>
              </p:cNvPr>
              <p:cNvSpPr/>
              <p:nvPr/>
            </p:nvSpPr>
            <p:spPr>
              <a:xfrm>
                <a:off x="9051532" y="223390"/>
                <a:ext cx="1294543" cy="9349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Worker1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0AC8B2B-D5D5-4E83-AA59-41203C902EAC}"/>
                  </a:ext>
                </a:extLst>
              </p:cNvPr>
              <p:cNvSpPr/>
              <p:nvPr/>
            </p:nvSpPr>
            <p:spPr>
              <a:xfrm>
                <a:off x="10480709" y="223390"/>
                <a:ext cx="1294543" cy="9349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Worker2</a:t>
                </a:r>
              </a:p>
            </p:txBody>
          </p:sp>
          <p:sp>
            <p:nvSpPr>
              <p:cNvPr id="16" name="Arrow: Up-Down 15">
                <a:extLst>
                  <a:ext uri="{FF2B5EF4-FFF2-40B4-BE49-F238E27FC236}">
                    <a16:creationId xmlns:a16="http://schemas.microsoft.com/office/drawing/2014/main" id="{66047EA1-7A57-453D-9C91-E9D6D96756EA}"/>
                  </a:ext>
                </a:extLst>
              </p:cNvPr>
              <p:cNvSpPr/>
              <p:nvPr/>
            </p:nvSpPr>
            <p:spPr>
              <a:xfrm>
                <a:off x="8060032" y="1180955"/>
                <a:ext cx="262035" cy="482533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Up-Down 16">
                <a:extLst>
                  <a:ext uri="{FF2B5EF4-FFF2-40B4-BE49-F238E27FC236}">
                    <a16:creationId xmlns:a16="http://schemas.microsoft.com/office/drawing/2014/main" id="{1470A821-618E-4F45-AECA-68F48DBE989A}"/>
                  </a:ext>
                </a:extLst>
              </p:cNvPr>
              <p:cNvSpPr/>
              <p:nvPr/>
            </p:nvSpPr>
            <p:spPr>
              <a:xfrm>
                <a:off x="9484992" y="1180954"/>
                <a:ext cx="262035" cy="482533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row: Up-Down 17">
                <a:extLst>
                  <a:ext uri="{FF2B5EF4-FFF2-40B4-BE49-F238E27FC236}">
                    <a16:creationId xmlns:a16="http://schemas.microsoft.com/office/drawing/2014/main" id="{80AB98EF-7DEE-4A16-B98F-38044CBA85F3}"/>
                  </a:ext>
                </a:extLst>
              </p:cNvPr>
              <p:cNvSpPr/>
              <p:nvPr/>
            </p:nvSpPr>
            <p:spPr>
              <a:xfrm>
                <a:off x="10874506" y="1192596"/>
                <a:ext cx="262035" cy="482533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704BCE-8B9D-4575-83B3-54314791362B}"/>
              </a:ext>
            </a:extLst>
          </p:cNvPr>
          <p:cNvGrpSpPr/>
          <p:nvPr/>
        </p:nvGrpSpPr>
        <p:grpSpPr>
          <a:xfrm>
            <a:off x="8775867" y="1924805"/>
            <a:ext cx="2002609" cy="2371345"/>
            <a:chOff x="3565108" y="611556"/>
            <a:chExt cx="2053751" cy="2844182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1" name="3D Model 20">
                  <a:extLst>
                    <a:ext uri="{FF2B5EF4-FFF2-40B4-BE49-F238E27FC236}">
                      <a16:creationId xmlns:a16="http://schemas.microsoft.com/office/drawing/2014/main" id="{DFDFE14F-FBBC-43A8-94F3-E833AE42EA8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153282877"/>
                    </p:ext>
                  </p:extLst>
                </p:nvPr>
              </p:nvGraphicFramePr>
              <p:xfrm>
                <a:off x="3714391" y="611556"/>
                <a:ext cx="1861893" cy="2844182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861893" cy="2844182"/>
                      </a:xfrm>
                      <a:prstGeom prst="rect">
                        <a:avLst/>
                      </a:prstGeom>
                    </am3d:spPr>
                    <am3d:camera>
                      <am3d:pos x="0" y="0" z="584905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8506" d="1000000"/>
                      <am3d:preTrans dx="108889" dy="-18000000" dz="-1431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308303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1" name="3D Model 20">
                  <a:extLst>
                    <a:ext uri="{FF2B5EF4-FFF2-40B4-BE49-F238E27FC236}">
                      <a16:creationId xmlns:a16="http://schemas.microsoft.com/office/drawing/2014/main" id="{DFDFE14F-FBBC-43A8-94F3-E833AE42EA8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21433" y="1924805"/>
                  <a:ext cx="1815529" cy="237134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0717B0-D4ED-4534-8D31-ED82B0CA35FF}"/>
                </a:ext>
              </a:extLst>
            </p:cNvPr>
            <p:cNvSpPr/>
            <p:nvPr/>
          </p:nvSpPr>
          <p:spPr>
            <a:xfrm>
              <a:off x="3565108" y="901167"/>
              <a:ext cx="2053751" cy="547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Read</a:t>
              </a:r>
              <a:r>
                <a:rPr lang="en-US" sz="3600" dirty="0"/>
                <a:t> </a:t>
              </a:r>
              <a:r>
                <a:rPr lang="en-US" sz="3600" dirty="0">
                  <a:solidFill>
                    <a:schemeClr val="tx2"/>
                  </a:solidFill>
                </a:rPr>
                <a:t>&amp; Write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3575AA-FBB0-43F4-A166-F482639C3880}"/>
              </a:ext>
            </a:extLst>
          </p:cNvPr>
          <p:cNvGrpSpPr/>
          <p:nvPr/>
        </p:nvGrpSpPr>
        <p:grpSpPr>
          <a:xfrm>
            <a:off x="-109390" y="586083"/>
            <a:ext cx="1932591" cy="3653430"/>
            <a:chOff x="-261790" y="433683"/>
            <a:chExt cx="1932591" cy="3653430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5" name="3D Model 24">
                  <a:extLst>
                    <a:ext uri="{FF2B5EF4-FFF2-40B4-BE49-F238E27FC236}">
                      <a16:creationId xmlns:a16="http://schemas.microsoft.com/office/drawing/2014/main" id="{5D9C9774-BEC4-4CC3-9883-90535674C412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303471591"/>
                    </p:ext>
                  </p:extLst>
                </p:nvPr>
              </p:nvGraphicFramePr>
              <p:xfrm>
                <a:off x="-261790" y="433683"/>
                <a:ext cx="1932591" cy="3653430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932591" cy="3653430"/>
                      </a:xfrm>
                      <a:prstGeom prst="rect">
                        <a:avLst/>
                      </a:prstGeom>
                    </am3d:spPr>
                    <am3d:camera>
                      <am3d:pos x="0" y="0" z="58490592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948506" d="1000000"/>
                      <am3d:preTrans dx="108889" dy="-18000000" dz="-143138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9"/>
                    </am3d:raster>
                    <am3d:objViewport viewportSz="343808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5" name="3D Model 24">
                  <a:extLst>
                    <a:ext uri="{FF2B5EF4-FFF2-40B4-BE49-F238E27FC236}">
                      <a16:creationId xmlns:a16="http://schemas.microsoft.com/office/drawing/2014/main" id="{5D9C9774-BEC4-4CC3-9883-90535674C41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-109390" y="586083"/>
                  <a:ext cx="1932591" cy="365343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51DCBF6-1546-4C14-957C-D5AE22930EB7}"/>
                </a:ext>
              </a:extLst>
            </p:cNvPr>
            <p:cNvSpPr/>
            <p:nvPr/>
          </p:nvSpPr>
          <p:spPr>
            <a:xfrm>
              <a:off x="-97754" y="1099314"/>
              <a:ext cx="1541582" cy="9263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accent2"/>
                  </a:solidFill>
                </a:rPr>
                <a:t>Read</a:t>
              </a:r>
              <a:r>
                <a:rPr lang="en-US" sz="3600" dirty="0"/>
                <a:t> </a:t>
              </a:r>
              <a:r>
                <a:rPr lang="en-US" sz="3600" dirty="0">
                  <a:solidFill>
                    <a:schemeClr val="tx2"/>
                  </a:solidFill>
                </a:rPr>
                <a:t>&amp; Write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25DDB127-B6E7-4825-B1D3-68C1A7FAA7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710432"/>
                  </p:ext>
                </p:extLst>
              </p:nvPr>
            </p:nvGraphicFramePr>
            <p:xfrm>
              <a:off x="10542659" y="2252816"/>
              <a:ext cx="1844277" cy="184273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844277" cy="1842738"/>
                    </a:xfrm>
                    <a:prstGeom prst="rect">
                      <a:avLst/>
                    </a:prstGeom>
                  </am3d:spPr>
                  <am3d:camera>
                    <am3d:pos x="0" y="0" z="584905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48506" d="1000000"/>
                    <am3d:preTrans dx="108889" dy="-18000000" dz="-143138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3957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25DDB127-B6E7-4825-B1D3-68C1A7FAA7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42659" y="2252816"/>
                <a:ext cx="1844277" cy="1842738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3AE12894-8053-4ECE-BCF3-EB4D4F4F5654}"/>
              </a:ext>
            </a:extLst>
          </p:cNvPr>
          <p:cNvSpPr/>
          <p:nvPr/>
        </p:nvSpPr>
        <p:spPr>
          <a:xfrm>
            <a:off x="10687008" y="2346291"/>
            <a:ext cx="1582978" cy="496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Read Only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DCC5B36D-3753-4FEB-BBE0-0258E76DF5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5107781"/>
                  </p:ext>
                </p:extLst>
              </p:nvPr>
            </p:nvGraphicFramePr>
            <p:xfrm>
              <a:off x="9425268" y="2827640"/>
              <a:ext cx="1062259" cy="1205094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062259" cy="1205094"/>
                    </a:xfrm>
                    <a:prstGeom prst="rect">
                      <a:avLst/>
                    </a:prstGeom>
                  </am3d:spPr>
                  <am3d:camera>
                    <am3d:pos x="0" y="0" z="59422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84443" d="1000000"/>
                    <am3d:preTrans dx="72572361" dy="-14953975" dz="-29410125"/>
                    <am3d:scale>
                      <am3d:sx n="1000000" d="1000000"/>
                      <am3d:sy n="1000000" d="1000000"/>
                      <am3d:sz n="1000000" d="1000000"/>
                    </am3d:scale>
                    <am3d:rot ax="755749" ay="752018" az="16657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5922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DCC5B36D-3753-4FEB-BBE0-0258E76DF5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25268" y="2827640"/>
                <a:ext cx="1062259" cy="12050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13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2B13547-70F7-E473-65A4-6C8083D65D01}"/>
              </a:ext>
            </a:extLst>
          </p:cNvPr>
          <p:cNvGrpSpPr/>
          <p:nvPr/>
        </p:nvGrpSpPr>
        <p:grpSpPr>
          <a:xfrm>
            <a:off x="2540241" y="816077"/>
            <a:ext cx="8416413" cy="4680155"/>
            <a:chOff x="1976284" y="924232"/>
            <a:chExt cx="8416413" cy="46801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BBF0FD-A36C-D063-D285-AA5DF2B6C1D8}"/>
                </a:ext>
              </a:extLst>
            </p:cNvPr>
            <p:cNvSpPr/>
            <p:nvPr/>
          </p:nvSpPr>
          <p:spPr>
            <a:xfrm>
              <a:off x="1976284" y="924232"/>
              <a:ext cx="8416413" cy="46801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6F23B0-4C33-9876-F22C-D78849BE2207}"/>
                </a:ext>
              </a:extLst>
            </p:cNvPr>
            <p:cNvSpPr txBox="1"/>
            <p:nvPr/>
          </p:nvSpPr>
          <p:spPr>
            <a:xfrm>
              <a:off x="4414684" y="5063613"/>
              <a:ext cx="4306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Kubernetes control plane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58577B-D74B-98D4-9448-605C441B411F}"/>
              </a:ext>
            </a:extLst>
          </p:cNvPr>
          <p:cNvGrpSpPr/>
          <p:nvPr/>
        </p:nvGrpSpPr>
        <p:grpSpPr>
          <a:xfrm>
            <a:off x="3346486" y="1238241"/>
            <a:ext cx="1877961" cy="3461578"/>
            <a:chOff x="2782529" y="1346396"/>
            <a:chExt cx="1877961" cy="346157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870B389-AAD3-BCB6-86FF-E4A44D0B3C9D}"/>
                </a:ext>
              </a:extLst>
            </p:cNvPr>
            <p:cNvGrpSpPr/>
            <p:nvPr/>
          </p:nvGrpSpPr>
          <p:grpSpPr>
            <a:xfrm>
              <a:off x="2782529" y="1691148"/>
              <a:ext cx="1877961" cy="3116826"/>
              <a:chOff x="2782529" y="1691148"/>
              <a:chExt cx="1877961" cy="311682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F0F9EC4-C2A4-8550-B122-804E5EAF3BE6}"/>
                  </a:ext>
                </a:extLst>
              </p:cNvPr>
              <p:cNvSpPr/>
              <p:nvPr/>
            </p:nvSpPr>
            <p:spPr>
              <a:xfrm>
                <a:off x="2782529" y="1691148"/>
                <a:ext cx="1877961" cy="31168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F26F7F-3CC0-8C4A-4F3C-C6BE7BEDDA19}"/>
                  </a:ext>
                </a:extLst>
              </p:cNvPr>
              <p:cNvSpPr txBox="1"/>
              <p:nvPr/>
            </p:nvSpPr>
            <p:spPr>
              <a:xfrm>
                <a:off x="2910348" y="4306529"/>
                <a:ext cx="1750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Authentication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41A48F-8D13-D5D4-DB0A-D9B6E9FE3EB3}"/>
                </a:ext>
              </a:extLst>
            </p:cNvPr>
            <p:cNvSpPr txBox="1"/>
            <p:nvPr/>
          </p:nvSpPr>
          <p:spPr>
            <a:xfrm>
              <a:off x="2910348" y="1346396"/>
              <a:ext cx="1229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E3E2B2-C3A1-BC60-D93B-691FBA9F1568}"/>
              </a:ext>
            </a:extLst>
          </p:cNvPr>
          <p:cNvGrpSpPr/>
          <p:nvPr/>
        </p:nvGrpSpPr>
        <p:grpSpPr>
          <a:xfrm>
            <a:off x="5809466" y="1201681"/>
            <a:ext cx="1877961" cy="3512886"/>
            <a:chOff x="5245509" y="1309836"/>
            <a:chExt cx="1877961" cy="351288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67FF4F6-DA6F-30E6-D4B4-16E2A30F770C}"/>
                </a:ext>
              </a:extLst>
            </p:cNvPr>
            <p:cNvGrpSpPr/>
            <p:nvPr/>
          </p:nvGrpSpPr>
          <p:grpSpPr>
            <a:xfrm>
              <a:off x="5245509" y="1705896"/>
              <a:ext cx="1877961" cy="3116826"/>
              <a:chOff x="5245509" y="1705896"/>
              <a:chExt cx="1877961" cy="3116826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39DA2CE-13CC-7FA0-90FA-60A3DD684033}"/>
                  </a:ext>
                </a:extLst>
              </p:cNvPr>
              <p:cNvSpPr/>
              <p:nvPr/>
            </p:nvSpPr>
            <p:spPr>
              <a:xfrm>
                <a:off x="5245509" y="1705896"/>
                <a:ext cx="1877961" cy="31168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C146E5-CE99-4133-A98E-AEB9CD57FF65}"/>
                  </a:ext>
                </a:extLst>
              </p:cNvPr>
              <p:cNvSpPr txBox="1"/>
              <p:nvPr/>
            </p:nvSpPr>
            <p:spPr>
              <a:xfrm>
                <a:off x="5373328" y="4343711"/>
                <a:ext cx="17501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Authorization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1FB06E-9F6A-2425-022A-A954ADADCC80}"/>
                </a:ext>
              </a:extLst>
            </p:cNvPr>
            <p:cNvSpPr txBox="1"/>
            <p:nvPr/>
          </p:nvSpPr>
          <p:spPr>
            <a:xfrm>
              <a:off x="5481483" y="1309836"/>
              <a:ext cx="1229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D9AD0A-62A9-AA2B-19C4-C736E14FA7E1}"/>
              </a:ext>
            </a:extLst>
          </p:cNvPr>
          <p:cNvGrpSpPr/>
          <p:nvPr/>
        </p:nvGrpSpPr>
        <p:grpSpPr>
          <a:xfrm>
            <a:off x="8333899" y="1198911"/>
            <a:ext cx="1998407" cy="3500908"/>
            <a:chOff x="7769942" y="1307066"/>
            <a:chExt cx="1998407" cy="35009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6329B4-119C-7D33-338C-D2514CC00E72}"/>
                </a:ext>
              </a:extLst>
            </p:cNvPr>
            <p:cNvGrpSpPr/>
            <p:nvPr/>
          </p:nvGrpSpPr>
          <p:grpSpPr>
            <a:xfrm>
              <a:off x="7769942" y="1691148"/>
              <a:ext cx="1998407" cy="3116826"/>
              <a:chOff x="7769942" y="1691148"/>
              <a:chExt cx="1998407" cy="311682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3C7E218-34F1-C6EE-D08E-24A50B933E36}"/>
                  </a:ext>
                </a:extLst>
              </p:cNvPr>
              <p:cNvSpPr/>
              <p:nvPr/>
            </p:nvSpPr>
            <p:spPr>
              <a:xfrm>
                <a:off x="7769942" y="1691148"/>
                <a:ext cx="1877961" cy="311682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FAD404-3F97-F395-D210-677D687A2330}"/>
                  </a:ext>
                </a:extLst>
              </p:cNvPr>
              <p:cNvSpPr txBox="1"/>
              <p:nvPr/>
            </p:nvSpPr>
            <p:spPr>
              <a:xfrm>
                <a:off x="7774858" y="4343711"/>
                <a:ext cx="1993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Admission Control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D815E4-3145-CAC2-66DD-A6AD5BD7BDB3}"/>
                </a:ext>
              </a:extLst>
            </p:cNvPr>
            <p:cNvSpPr txBox="1"/>
            <p:nvPr/>
          </p:nvSpPr>
          <p:spPr>
            <a:xfrm>
              <a:off x="8157086" y="1307066"/>
              <a:ext cx="1229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298D15-0199-941B-70CE-1E9B8FA9CBE4}"/>
              </a:ext>
            </a:extLst>
          </p:cNvPr>
          <p:cNvGrpSpPr/>
          <p:nvPr/>
        </p:nvGrpSpPr>
        <p:grpSpPr>
          <a:xfrm>
            <a:off x="5413251" y="378541"/>
            <a:ext cx="6210176" cy="1094773"/>
            <a:chOff x="7682687" y="489910"/>
            <a:chExt cx="3869178" cy="186812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CBE9660-ACA3-AB5A-19AB-E147858EE05C}"/>
                </a:ext>
              </a:extLst>
            </p:cNvPr>
            <p:cNvSpPr/>
            <p:nvPr/>
          </p:nvSpPr>
          <p:spPr>
            <a:xfrm>
              <a:off x="7682687" y="489910"/>
              <a:ext cx="3729123" cy="1868129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500250-F876-FA32-0B5A-5304732D5BB8}"/>
                </a:ext>
              </a:extLst>
            </p:cNvPr>
            <p:cNvSpPr txBox="1"/>
            <p:nvPr/>
          </p:nvSpPr>
          <p:spPr>
            <a:xfrm>
              <a:off x="7769942" y="648929"/>
              <a:ext cx="3781923" cy="1124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mkdir</a:t>
              </a:r>
              <a:r>
                <a:rPr lang="en-US" dirty="0"/>
                <a:t> -p $HOME/.kube</a:t>
              </a:r>
            </a:p>
            <a:p>
              <a:r>
                <a:rPr lang="en-US" dirty="0" err="1"/>
                <a:t>sudo</a:t>
              </a:r>
              <a:r>
                <a:rPr lang="en-US" dirty="0"/>
                <a:t> cp -i /</a:t>
              </a:r>
              <a:r>
                <a:rPr lang="en-US" dirty="0" err="1"/>
                <a:t>etc</a:t>
              </a:r>
              <a:r>
                <a:rPr lang="en-US" dirty="0"/>
                <a:t>/</a:t>
              </a:r>
              <a:r>
                <a:rPr lang="en-US" dirty="0" err="1"/>
                <a:t>kubernetes</a:t>
              </a:r>
              <a:r>
                <a:rPr lang="en-US" dirty="0"/>
                <a:t>/</a:t>
              </a:r>
              <a:r>
                <a:rPr lang="en-US" dirty="0" err="1"/>
                <a:t>admin.conf</a:t>
              </a:r>
              <a:r>
                <a:rPr lang="en-US" dirty="0"/>
                <a:t> $HOME/.kube/config</a:t>
              </a:r>
            </a:p>
            <a:p>
              <a:r>
                <a:rPr lang="en-US" dirty="0" err="1"/>
                <a:t>sudo</a:t>
              </a:r>
              <a:r>
                <a:rPr lang="en-US" dirty="0"/>
                <a:t> </a:t>
              </a:r>
              <a:r>
                <a:rPr lang="en-US" dirty="0" err="1"/>
                <a:t>chown</a:t>
              </a:r>
              <a:r>
                <a:rPr lang="en-US" dirty="0"/>
                <a:t> $(id -u):$(id -g) $HOME/.kube/config</a:t>
              </a: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Surface Laptop - Platinum">
                <a:extLst>
                  <a:ext uri="{FF2B5EF4-FFF2-40B4-BE49-F238E27FC236}">
                    <a16:creationId xmlns:a16="http://schemas.microsoft.com/office/drawing/2014/main" id="{FE1B20FD-70B3-5C35-539B-1810B79B24C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3360168"/>
                  </p:ext>
                </p:extLst>
              </p:nvPr>
            </p:nvGraphicFramePr>
            <p:xfrm>
              <a:off x="-438675" y="816076"/>
              <a:ext cx="3246207" cy="243290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46207" cy="2432905"/>
                    </a:xfrm>
                    <a:prstGeom prst="rect">
                      <a:avLst/>
                    </a:prstGeom>
                  </am3d:spPr>
                  <am3d:camera>
                    <am3d:pos x="0" y="0" z="638926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62623" d="1000000"/>
                    <am3d:preTrans dx="336127" dy="-7631894" dz="337023"/>
                    <am3d:scale>
                      <am3d:sx n="1000000" d="1000000"/>
                      <am3d:sy n="1000000" d="1000000"/>
                      <am3d:sz n="1000000" d="1000000"/>
                    </am3d:scale>
                    <am3d:rot ax="819620" ay="881052" az="21152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6674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Surface Laptop - Platinum">
                <a:extLst>
                  <a:ext uri="{FF2B5EF4-FFF2-40B4-BE49-F238E27FC236}">
                    <a16:creationId xmlns:a16="http://schemas.microsoft.com/office/drawing/2014/main" id="{FE1B20FD-70B3-5C35-539B-1810B79B24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38675" y="816076"/>
                <a:ext cx="3246207" cy="2432905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8B2B355-B147-7551-00DF-6BDCA0EACB23}"/>
              </a:ext>
            </a:extLst>
          </p:cNvPr>
          <p:cNvSpPr/>
          <p:nvPr/>
        </p:nvSpPr>
        <p:spPr>
          <a:xfrm>
            <a:off x="87151" y="1504334"/>
            <a:ext cx="1573164" cy="206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kubectl get pods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0B7CF5-4037-6B55-B014-A3E72D8373FF}"/>
              </a:ext>
            </a:extLst>
          </p:cNvPr>
          <p:cNvCxnSpPr>
            <a:stCxn id="32" idx="3"/>
          </p:cNvCxnSpPr>
          <p:nvPr/>
        </p:nvCxnSpPr>
        <p:spPr>
          <a:xfrm>
            <a:off x="1660315" y="1607573"/>
            <a:ext cx="1693544" cy="304801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302696BA-60F4-4D60-8B1C-DBA0EA95FC97}"/>
              </a:ext>
            </a:extLst>
          </p:cNvPr>
          <p:cNvSpPr/>
          <p:nvPr/>
        </p:nvSpPr>
        <p:spPr>
          <a:xfrm>
            <a:off x="11183811" y="2205451"/>
            <a:ext cx="879231" cy="28218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ETCD</a:t>
            </a:r>
          </a:p>
        </p:txBody>
      </p:sp>
    </p:spTree>
    <p:extLst>
      <p:ext uri="{BB962C8B-B14F-4D97-AF65-F5344CB8AC3E}">
        <p14:creationId xmlns:p14="http://schemas.microsoft.com/office/powerpoint/2010/main" val="15854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61532" y="3216346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Type of RBAC.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23574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A21166-D9D8-A6A3-DA9A-0FE65562D5EB}"/>
              </a:ext>
            </a:extLst>
          </p:cNvPr>
          <p:cNvSpPr txBox="1"/>
          <p:nvPr/>
        </p:nvSpPr>
        <p:spPr>
          <a:xfrm>
            <a:off x="120074" y="420408"/>
            <a:ext cx="119795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Type of RBAC.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Role sets permissions within a particular namespace.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you create a Role, you must specify the namespace it belongs 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Role is a namespace object.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bg1"/>
                </a:solidFill>
              </a:rPr>
              <a:t>ClusterRole</a:t>
            </a:r>
            <a:endParaRPr lang="en-US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ClusterRole</a:t>
            </a:r>
            <a:r>
              <a:rPr lang="en-US" dirty="0">
                <a:solidFill>
                  <a:schemeClr val="bg1"/>
                </a:solidFill>
              </a:rPr>
              <a:t> also set permission on recourses but at global level.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is not a namespace object.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Defining permissions for namespace’s resources that provide access to all namespaces.</a:t>
            </a:r>
          </a:p>
        </p:txBody>
      </p:sp>
    </p:spTree>
    <p:extLst>
      <p:ext uri="{BB962C8B-B14F-4D97-AF65-F5344CB8AC3E}">
        <p14:creationId xmlns:p14="http://schemas.microsoft.com/office/powerpoint/2010/main" val="2581809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7222825-62ea-40f3-96b5-5375c07996e2}" enabled="1" method="Privileged" siteId="{90c7a20a-f34b-40bf-bc48-b9253b6f5d2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4189</TotalTime>
  <Words>1636</Words>
  <Application>Microsoft Office PowerPoint</Application>
  <PresentationFormat>Widescreen</PresentationFormat>
  <Paragraphs>225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D</vt:lpstr>
      <vt:lpstr>Wingdings</vt:lpstr>
      <vt:lpstr>Office Theme</vt:lpstr>
      <vt:lpstr>PowerPoint Presentation</vt:lpstr>
      <vt:lpstr>Agenda of this video.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 User</vt:lpstr>
      <vt:lpstr>ServiceAccount</vt:lpstr>
      <vt:lpstr>PowerPoint Presentation</vt:lpstr>
      <vt:lpstr>PowerPoint Presentation</vt:lpstr>
      <vt:lpstr>ServiceAccount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Anish OBS/OINIS</dc:creator>
  <cp:lastModifiedBy>RANA Anish OBS/OINIS</cp:lastModifiedBy>
  <cp:revision>91</cp:revision>
  <dcterms:created xsi:type="dcterms:W3CDTF">2023-06-07T14:11:59Z</dcterms:created>
  <dcterms:modified xsi:type="dcterms:W3CDTF">2023-07-06T16:50:15Z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Orange Restricted</vt:lpwstr>
  </property>
</Properties>
</file>